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6" d="100"/>
          <a:sy n="36" d="100"/>
        </p:scale>
        <p:origin x="-139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23ECD7-9ABE-47C4-834A-DED16817B1DD}" type="doc">
      <dgm:prSet loTypeId="urn:microsoft.com/office/officeart/2005/8/layout/arrow3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AF1F6D0-D904-4E89-A29F-20D4C7871A54}">
      <dgm:prSet custT="1"/>
      <dgm:spPr/>
      <dgm:t>
        <a:bodyPr/>
        <a:lstStyle/>
        <a:p>
          <a:pPr rtl="0"/>
          <a:r>
            <a:rPr lang="ru-RU" sz="1800" b="1" dirty="0" smtClean="0"/>
            <a:t>Производство</a:t>
          </a:r>
          <a:endParaRPr lang="ru-RU" sz="1800" b="1" dirty="0"/>
        </a:p>
      </dgm:t>
    </dgm:pt>
    <dgm:pt modelId="{93AA0C29-E1C1-4B68-94AE-E5F06A2B24C7}" type="parTrans" cxnId="{ABF65711-6F0D-4B1E-B0F4-D8DED96F49B2}">
      <dgm:prSet/>
      <dgm:spPr/>
      <dgm:t>
        <a:bodyPr/>
        <a:lstStyle/>
        <a:p>
          <a:endParaRPr lang="ru-RU"/>
        </a:p>
      </dgm:t>
    </dgm:pt>
    <dgm:pt modelId="{5F3B8161-325A-41A0-8A1E-5EBD4BA38006}" type="sibTrans" cxnId="{ABF65711-6F0D-4B1E-B0F4-D8DED96F49B2}">
      <dgm:prSet/>
      <dgm:spPr/>
      <dgm:t>
        <a:bodyPr/>
        <a:lstStyle/>
        <a:p>
          <a:endParaRPr lang="ru-RU"/>
        </a:p>
      </dgm:t>
    </dgm:pt>
    <dgm:pt modelId="{6EEF50AA-690B-4819-9E60-858E1186324A}">
      <dgm:prSet custT="1"/>
      <dgm:spPr/>
      <dgm:t>
        <a:bodyPr/>
        <a:lstStyle/>
        <a:p>
          <a:pPr rtl="0"/>
          <a:r>
            <a:rPr lang="ru-RU" sz="1800" b="1" dirty="0" smtClean="0"/>
            <a:t>Потребление </a:t>
          </a:r>
          <a:endParaRPr lang="ru-RU" sz="1800" b="1" dirty="0"/>
        </a:p>
      </dgm:t>
    </dgm:pt>
    <dgm:pt modelId="{060A479B-345E-4893-A240-987C383B9E8E}" type="parTrans" cxnId="{6B438D51-784D-4350-B26D-7C5C81C678CE}">
      <dgm:prSet/>
      <dgm:spPr/>
      <dgm:t>
        <a:bodyPr/>
        <a:lstStyle/>
        <a:p>
          <a:endParaRPr lang="ru-RU"/>
        </a:p>
      </dgm:t>
    </dgm:pt>
    <dgm:pt modelId="{05F21CCC-406C-4300-AEBB-E2FC5D8E501B}" type="sibTrans" cxnId="{6B438D51-784D-4350-B26D-7C5C81C678CE}">
      <dgm:prSet/>
      <dgm:spPr/>
      <dgm:t>
        <a:bodyPr/>
        <a:lstStyle/>
        <a:p>
          <a:endParaRPr lang="ru-RU"/>
        </a:p>
      </dgm:t>
    </dgm:pt>
    <dgm:pt modelId="{38620DF1-4501-438A-96B2-936AE8927013}" type="pres">
      <dgm:prSet presAssocID="{7923ECD7-9ABE-47C4-834A-DED16817B1DD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601AE55-2AB7-4C1C-A466-752F622A832C}" type="pres">
      <dgm:prSet presAssocID="{7923ECD7-9ABE-47C4-834A-DED16817B1DD}" presName="divider" presStyleLbl="fgShp" presStyleIdx="0" presStyleCnt="1"/>
      <dgm:spPr/>
      <dgm:t>
        <a:bodyPr/>
        <a:lstStyle/>
        <a:p>
          <a:endParaRPr lang="ru-RU"/>
        </a:p>
      </dgm:t>
    </dgm:pt>
    <dgm:pt modelId="{8D8A715E-06E4-4C10-BB0B-31E7A66D75CA}" type="pres">
      <dgm:prSet presAssocID="{8AF1F6D0-D904-4E89-A29F-20D4C7871A54}" presName="downArrow" presStyleLbl="node1" presStyleIdx="0" presStyleCnt="2"/>
      <dgm:spPr/>
      <dgm:t>
        <a:bodyPr/>
        <a:lstStyle/>
        <a:p>
          <a:endParaRPr lang="ru-RU"/>
        </a:p>
      </dgm:t>
    </dgm:pt>
    <dgm:pt modelId="{F75AB3B6-F749-43DC-BFC0-819D4BAD610D}" type="pres">
      <dgm:prSet presAssocID="{8AF1F6D0-D904-4E89-A29F-20D4C7871A54}" presName="downArrowText" presStyleLbl="revTx" presStyleIdx="0" presStyleCnt="2" custScaleX="1496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353063-E6E1-451A-A75A-2FAC822FFBB8}" type="pres">
      <dgm:prSet presAssocID="{6EEF50AA-690B-4819-9E60-858E1186324A}" presName="upArrow" presStyleLbl="node1" presStyleIdx="1" presStyleCnt="2"/>
      <dgm:spPr/>
      <dgm:t>
        <a:bodyPr/>
        <a:lstStyle/>
        <a:p>
          <a:endParaRPr lang="ru-RU"/>
        </a:p>
      </dgm:t>
    </dgm:pt>
    <dgm:pt modelId="{614FCD4B-8EFF-43BB-836F-434A876286A4}" type="pres">
      <dgm:prSet presAssocID="{6EEF50AA-690B-4819-9E60-858E1186324A}" presName="upArrowText" presStyleLbl="revTx" presStyleIdx="1" presStyleCnt="2" custScaleX="162631" custLinFactNeighborX="-12750" custLinFactNeighborY="-127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74D3AA-4FC1-4340-A934-FEF9A98B17C6}" type="presOf" srcId="{8AF1F6D0-D904-4E89-A29F-20D4C7871A54}" destId="{F75AB3B6-F749-43DC-BFC0-819D4BAD610D}" srcOrd="0" destOrd="0" presId="urn:microsoft.com/office/officeart/2005/8/layout/arrow3"/>
    <dgm:cxn modelId="{ABF65711-6F0D-4B1E-B0F4-D8DED96F49B2}" srcId="{7923ECD7-9ABE-47C4-834A-DED16817B1DD}" destId="{8AF1F6D0-D904-4E89-A29F-20D4C7871A54}" srcOrd="0" destOrd="0" parTransId="{93AA0C29-E1C1-4B68-94AE-E5F06A2B24C7}" sibTransId="{5F3B8161-325A-41A0-8A1E-5EBD4BA38006}"/>
    <dgm:cxn modelId="{D8CF89E5-FFB4-403B-B974-89A274BD63E8}" type="presOf" srcId="{7923ECD7-9ABE-47C4-834A-DED16817B1DD}" destId="{38620DF1-4501-438A-96B2-936AE8927013}" srcOrd="0" destOrd="0" presId="urn:microsoft.com/office/officeart/2005/8/layout/arrow3"/>
    <dgm:cxn modelId="{88B8E7B2-A61A-4C77-9126-33A81F79EBFF}" type="presOf" srcId="{6EEF50AA-690B-4819-9E60-858E1186324A}" destId="{614FCD4B-8EFF-43BB-836F-434A876286A4}" srcOrd="0" destOrd="0" presId="urn:microsoft.com/office/officeart/2005/8/layout/arrow3"/>
    <dgm:cxn modelId="{6B438D51-784D-4350-B26D-7C5C81C678CE}" srcId="{7923ECD7-9ABE-47C4-834A-DED16817B1DD}" destId="{6EEF50AA-690B-4819-9E60-858E1186324A}" srcOrd="1" destOrd="0" parTransId="{060A479B-345E-4893-A240-987C383B9E8E}" sibTransId="{05F21CCC-406C-4300-AEBB-E2FC5D8E501B}"/>
    <dgm:cxn modelId="{57A769B4-4CEF-4916-B114-80D19739388F}" type="presParOf" srcId="{38620DF1-4501-438A-96B2-936AE8927013}" destId="{D601AE55-2AB7-4C1C-A466-752F622A832C}" srcOrd="0" destOrd="0" presId="urn:microsoft.com/office/officeart/2005/8/layout/arrow3"/>
    <dgm:cxn modelId="{5B25F8D0-F301-400C-93CC-9206E39B1756}" type="presParOf" srcId="{38620DF1-4501-438A-96B2-936AE8927013}" destId="{8D8A715E-06E4-4C10-BB0B-31E7A66D75CA}" srcOrd="1" destOrd="0" presId="urn:microsoft.com/office/officeart/2005/8/layout/arrow3"/>
    <dgm:cxn modelId="{72D67FC6-5F65-40AD-B97E-127698BBCC06}" type="presParOf" srcId="{38620DF1-4501-438A-96B2-936AE8927013}" destId="{F75AB3B6-F749-43DC-BFC0-819D4BAD610D}" srcOrd="2" destOrd="0" presId="urn:microsoft.com/office/officeart/2005/8/layout/arrow3"/>
    <dgm:cxn modelId="{49AB4641-F5DB-4CA7-B325-1D7DADC505C7}" type="presParOf" srcId="{38620DF1-4501-438A-96B2-936AE8927013}" destId="{E6353063-E6E1-451A-A75A-2FAC822FFBB8}" srcOrd="3" destOrd="0" presId="urn:microsoft.com/office/officeart/2005/8/layout/arrow3"/>
    <dgm:cxn modelId="{ADFEF56F-7874-4EFC-8422-12F7A91FA3F0}" type="presParOf" srcId="{38620DF1-4501-438A-96B2-936AE8927013}" destId="{614FCD4B-8EFF-43BB-836F-434A876286A4}" srcOrd="4" destOrd="0" presId="urn:microsoft.com/office/officeart/2005/8/layout/arrow3"/>
  </dgm:cxnLst>
  <dgm:bg>
    <a:solidFill>
      <a:schemeClr val="accent2">
        <a:lumMod val="20000"/>
        <a:lumOff val="80000"/>
      </a:schemeClr>
    </a:solidFill>
  </dgm:bg>
  <dgm:whole>
    <a:ln>
      <a:solidFill>
        <a:schemeClr val="accent2">
          <a:lumMod val="50000"/>
        </a:schemeClr>
      </a:solidFill>
    </a:ln>
  </dgm:whole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23ECD7-9ABE-47C4-834A-DED16817B1DD}" type="doc">
      <dgm:prSet loTypeId="urn:microsoft.com/office/officeart/2005/8/layout/arrow3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AF1F6D0-D904-4E89-A29F-20D4C7871A54}">
      <dgm:prSet custT="1"/>
      <dgm:spPr/>
      <dgm:t>
        <a:bodyPr/>
        <a:lstStyle/>
        <a:p>
          <a:pPr rtl="0"/>
          <a:r>
            <a:rPr lang="ru-RU" sz="1800" b="1" dirty="0" smtClean="0"/>
            <a:t>Предложение </a:t>
          </a:r>
          <a:endParaRPr lang="ru-RU" sz="1800" b="1" dirty="0"/>
        </a:p>
      </dgm:t>
    </dgm:pt>
    <dgm:pt modelId="{93AA0C29-E1C1-4B68-94AE-E5F06A2B24C7}" type="parTrans" cxnId="{ABF65711-6F0D-4B1E-B0F4-D8DED96F49B2}">
      <dgm:prSet/>
      <dgm:spPr/>
      <dgm:t>
        <a:bodyPr/>
        <a:lstStyle/>
        <a:p>
          <a:endParaRPr lang="ru-RU"/>
        </a:p>
      </dgm:t>
    </dgm:pt>
    <dgm:pt modelId="{5F3B8161-325A-41A0-8A1E-5EBD4BA38006}" type="sibTrans" cxnId="{ABF65711-6F0D-4B1E-B0F4-D8DED96F49B2}">
      <dgm:prSet/>
      <dgm:spPr/>
      <dgm:t>
        <a:bodyPr/>
        <a:lstStyle/>
        <a:p>
          <a:endParaRPr lang="ru-RU"/>
        </a:p>
      </dgm:t>
    </dgm:pt>
    <dgm:pt modelId="{949F0794-AFDB-4214-BB23-113ECC567533}">
      <dgm:prSet custT="1"/>
      <dgm:spPr/>
      <dgm:t>
        <a:bodyPr/>
        <a:lstStyle/>
        <a:p>
          <a:pPr rtl="0"/>
          <a:r>
            <a:rPr lang="ru-RU" sz="1800" b="1" dirty="0" smtClean="0"/>
            <a:t>Спрос</a:t>
          </a:r>
          <a:endParaRPr lang="ru-RU" sz="1800" b="1" dirty="0"/>
        </a:p>
      </dgm:t>
    </dgm:pt>
    <dgm:pt modelId="{858F14CC-F615-43A1-B00A-4FFBA9EFE48C}" type="parTrans" cxnId="{CDD1BAAE-7977-4E0D-8EF5-003EE4903C33}">
      <dgm:prSet/>
      <dgm:spPr/>
      <dgm:t>
        <a:bodyPr/>
        <a:lstStyle/>
        <a:p>
          <a:endParaRPr lang="ru-RU"/>
        </a:p>
      </dgm:t>
    </dgm:pt>
    <dgm:pt modelId="{40581BEB-F092-43D0-8BCB-3C74003BBA95}" type="sibTrans" cxnId="{CDD1BAAE-7977-4E0D-8EF5-003EE4903C33}">
      <dgm:prSet/>
      <dgm:spPr/>
      <dgm:t>
        <a:bodyPr/>
        <a:lstStyle/>
        <a:p>
          <a:endParaRPr lang="ru-RU"/>
        </a:p>
      </dgm:t>
    </dgm:pt>
    <dgm:pt modelId="{38620DF1-4501-438A-96B2-936AE8927013}" type="pres">
      <dgm:prSet presAssocID="{7923ECD7-9ABE-47C4-834A-DED16817B1DD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601AE55-2AB7-4C1C-A466-752F622A832C}" type="pres">
      <dgm:prSet presAssocID="{7923ECD7-9ABE-47C4-834A-DED16817B1DD}" presName="divider" presStyleLbl="fgShp" presStyleIdx="0" presStyleCnt="1"/>
      <dgm:spPr/>
      <dgm:t>
        <a:bodyPr/>
        <a:lstStyle/>
        <a:p>
          <a:endParaRPr lang="ru-RU"/>
        </a:p>
      </dgm:t>
    </dgm:pt>
    <dgm:pt modelId="{8D8A715E-06E4-4C10-BB0B-31E7A66D75CA}" type="pres">
      <dgm:prSet presAssocID="{8AF1F6D0-D904-4E89-A29F-20D4C7871A54}" presName="downArrow" presStyleLbl="node1" presStyleIdx="0" presStyleCnt="2"/>
      <dgm:spPr/>
      <dgm:t>
        <a:bodyPr/>
        <a:lstStyle/>
        <a:p>
          <a:endParaRPr lang="ru-RU"/>
        </a:p>
      </dgm:t>
    </dgm:pt>
    <dgm:pt modelId="{F75AB3B6-F749-43DC-BFC0-819D4BAD610D}" type="pres">
      <dgm:prSet presAssocID="{8AF1F6D0-D904-4E89-A29F-20D4C7871A54}" presName="downArrowText" presStyleLbl="revTx" presStyleIdx="0" presStyleCnt="2" custScaleX="1240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E43078-3C33-48D1-BBEA-DAE09DAFE682}" type="pres">
      <dgm:prSet presAssocID="{949F0794-AFDB-4214-BB23-113ECC567533}" presName="upArrow" presStyleLbl="node1" presStyleIdx="1" presStyleCnt="2"/>
      <dgm:spPr/>
      <dgm:t>
        <a:bodyPr/>
        <a:lstStyle/>
        <a:p>
          <a:endParaRPr lang="ru-RU"/>
        </a:p>
      </dgm:t>
    </dgm:pt>
    <dgm:pt modelId="{75E8430C-A599-499C-B09E-1F338025F6C0}" type="pres">
      <dgm:prSet presAssocID="{949F0794-AFDB-4214-BB23-113ECC567533}" presName="upArrow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D1BAAE-7977-4E0D-8EF5-003EE4903C33}" srcId="{7923ECD7-9ABE-47C4-834A-DED16817B1DD}" destId="{949F0794-AFDB-4214-BB23-113ECC567533}" srcOrd="1" destOrd="0" parTransId="{858F14CC-F615-43A1-B00A-4FFBA9EFE48C}" sibTransId="{40581BEB-F092-43D0-8BCB-3C74003BBA95}"/>
    <dgm:cxn modelId="{581007FD-D44C-431A-A836-6AF9A55FC198}" type="presOf" srcId="{949F0794-AFDB-4214-BB23-113ECC567533}" destId="{75E8430C-A599-499C-B09E-1F338025F6C0}" srcOrd="0" destOrd="0" presId="urn:microsoft.com/office/officeart/2005/8/layout/arrow3"/>
    <dgm:cxn modelId="{B9BA9FF6-72BD-4412-BB43-BF60C6A3CDC2}" type="presOf" srcId="{7923ECD7-9ABE-47C4-834A-DED16817B1DD}" destId="{38620DF1-4501-438A-96B2-936AE8927013}" srcOrd="0" destOrd="0" presId="urn:microsoft.com/office/officeart/2005/8/layout/arrow3"/>
    <dgm:cxn modelId="{25012FB8-B5D6-4677-AF61-2CA8F5D89368}" type="presOf" srcId="{8AF1F6D0-D904-4E89-A29F-20D4C7871A54}" destId="{F75AB3B6-F749-43DC-BFC0-819D4BAD610D}" srcOrd="0" destOrd="0" presId="urn:microsoft.com/office/officeart/2005/8/layout/arrow3"/>
    <dgm:cxn modelId="{ABF65711-6F0D-4B1E-B0F4-D8DED96F49B2}" srcId="{7923ECD7-9ABE-47C4-834A-DED16817B1DD}" destId="{8AF1F6D0-D904-4E89-A29F-20D4C7871A54}" srcOrd="0" destOrd="0" parTransId="{93AA0C29-E1C1-4B68-94AE-E5F06A2B24C7}" sibTransId="{5F3B8161-325A-41A0-8A1E-5EBD4BA38006}"/>
    <dgm:cxn modelId="{F37B03EF-58AE-4A43-AD7E-995FFFC4116C}" type="presParOf" srcId="{38620DF1-4501-438A-96B2-936AE8927013}" destId="{D601AE55-2AB7-4C1C-A466-752F622A832C}" srcOrd="0" destOrd="0" presId="urn:microsoft.com/office/officeart/2005/8/layout/arrow3"/>
    <dgm:cxn modelId="{F28218A5-7C45-4DFD-9561-ADEC273627FB}" type="presParOf" srcId="{38620DF1-4501-438A-96B2-936AE8927013}" destId="{8D8A715E-06E4-4C10-BB0B-31E7A66D75CA}" srcOrd="1" destOrd="0" presId="urn:microsoft.com/office/officeart/2005/8/layout/arrow3"/>
    <dgm:cxn modelId="{9A5ABEF0-47A0-47DF-8F48-F04F82CD5192}" type="presParOf" srcId="{38620DF1-4501-438A-96B2-936AE8927013}" destId="{F75AB3B6-F749-43DC-BFC0-819D4BAD610D}" srcOrd="2" destOrd="0" presId="urn:microsoft.com/office/officeart/2005/8/layout/arrow3"/>
    <dgm:cxn modelId="{84BF4AA6-A109-43EE-AE30-011BB0F9408A}" type="presParOf" srcId="{38620DF1-4501-438A-96B2-936AE8927013}" destId="{A3E43078-3C33-48D1-BBEA-DAE09DAFE682}" srcOrd="3" destOrd="0" presId="urn:microsoft.com/office/officeart/2005/8/layout/arrow3"/>
    <dgm:cxn modelId="{70C29FB6-4BE4-4CD8-8D7E-6BAB45A790AB}" type="presParOf" srcId="{38620DF1-4501-438A-96B2-936AE8927013}" destId="{75E8430C-A599-499C-B09E-1F338025F6C0}" srcOrd="4" destOrd="0" presId="urn:microsoft.com/office/officeart/2005/8/layout/arrow3"/>
  </dgm:cxnLst>
  <dgm:bg>
    <a:solidFill>
      <a:schemeClr val="accent3">
        <a:lumMod val="20000"/>
        <a:lumOff val="80000"/>
      </a:schemeClr>
    </a:solidFill>
  </dgm:bg>
  <dgm:whole>
    <a:ln>
      <a:solidFill>
        <a:schemeClr val="accent3">
          <a:lumMod val="50000"/>
        </a:schemeClr>
      </a:solidFill>
    </a:ln>
  </dgm:whole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23ECD7-9ABE-47C4-834A-DED16817B1DD}" type="doc">
      <dgm:prSet loTypeId="urn:microsoft.com/office/officeart/2005/8/layout/arrow3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AF1F6D0-D904-4E89-A29F-20D4C7871A54}">
      <dgm:prSet custT="1"/>
      <dgm:spPr/>
      <dgm:t>
        <a:bodyPr/>
        <a:lstStyle/>
        <a:p>
          <a:pPr rtl="0"/>
          <a:r>
            <a:rPr lang="ru-RU" sz="1800" b="1" dirty="0" smtClean="0"/>
            <a:t>Производственные затраты</a:t>
          </a:r>
          <a:endParaRPr lang="ru-RU" sz="1800" b="1" dirty="0"/>
        </a:p>
      </dgm:t>
    </dgm:pt>
    <dgm:pt modelId="{93AA0C29-E1C1-4B68-94AE-E5F06A2B24C7}" type="parTrans" cxnId="{ABF65711-6F0D-4B1E-B0F4-D8DED96F49B2}">
      <dgm:prSet/>
      <dgm:spPr/>
      <dgm:t>
        <a:bodyPr/>
        <a:lstStyle/>
        <a:p>
          <a:endParaRPr lang="ru-RU"/>
        </a:p>
      </dgm:t>
    </dgm:pt>
    <dgm:pt modelId="{5F3B8161-325A-41A0-8A1E-5EBD4BA38006}" type="sibTrans" cxnId="{ABF65711-6F0D-4B1E-B0F4-D8DED96F49B2}">
      <dgm:prSet/>
      <dgm:spPr/>
      <dgm:t>
        <a:bodyPr/>
        <a:lstStyle/>
        <a:p>
          <a:endParaRPr lang="ru-RU"/>
        </a:p>
      </dgm:t>
    </dgm:pt>
    <dgm:pt modelId="{949F0794-AFDB-4214-BB23-113ECC567533}">
      <dgm:prSet custT="1"/>
      <dgm:spPr/>
      <dgm:t>
        <a:bodyPr/>
        <a:lstStyle/>
        <a:p>
          <a:pPr rtl="0"/>
          <a:r>
            <a:rPr lang="ru-RU" sz="1800" b="1" dirty="0" smtClean="0"/>
            <a:t>Результаты </a:t>
          </a:r>
          <a:endParaRPr lang="ru-RU" sz="1800" b="1" dirty="0"/>
        </a:p>
      </dgm:t>
    </dgm:pt>
    <dgm:pt modelId="{858F14CC-F615-43A1-B00A-4FFBA9EFE48C}" type="parTrans" cxnId="{CDD1BAAE-7977-4E0D-8EF5-003EE4903C33}">
      <dgm:prSet/>
      <dgm:spPr/>
      <dgm:t>
        <a:bodyPr/>
        <a:lstStyle/>
        <a:p>
          <a:endParaRPr lang="ru-RU"/>
        </a:p>
      </dgm:t>
    </dgm:pt>
    <dgm:pt modelId="{40581BEB-F092-43D0-8BCB-3C74003BBA95}" type="sibTrans" cxnId="{CDD1BAAE-7977-4E0D-8EF5-003EE4903C33}">
      <dgm:prSet/>
      <dgm:spPr/>
      <dgm:t>
        <a:bodyPr/>
        <a:lstStyle/>
        <a:p>
          <a:endParaRPr lang="ru-RU"/>
        </a:p>
      </dgm:t>
    </dgm:pt>
    <dgm:pt modelId="{38620DF1-4501-438A-96B2-936AE8927013}" type="pres">
      <dgm:prSet presAssocID="{7923ECD7-9ABE-47C4-834A-DED16817B1DD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601AE55-2AB7-4C1C-A466-752F622A832C}" type="pres">
      <dgm:prSet presAssocID="{7923ECD7-9ABE-47C4-834A-DED16817B1DD}" presName="divider" presStyleLbl="fgShp" presStyleIdx="0" presStyleCnt="1"/>
      <dgm:spPr/>
      <dgm:t>
        <a:bodyPr/>
        <a:lstStyle/>
        <a:p>
          <a:endParaRPr lang="ru-RU"/>
        </a:p>
      </dgm:t>
    </dgm:pt>
    <dgm:pt modelId="{8D8A715E-06E4-4C10-BB0B-31E7A66D75CA}" type="pres">
      <dgm:prSet presAssocID="{8AF1F6D0-D904-4E89-A29F-20D4C7871A54}" presName="downArrow" presStyleLbl="node1" presStyleIdx="0" presStyleCnt="2"/>
      <dgm:spPr/>
      <dgm:t>
        <a:bodyPr/>
        <a:lstStyle/>
        <a:p>
          <a:endParaRPr lang="ru-RU"/>
        </a:p>
      </dgm:t>
    </dgm:pt>
    <dgm:pt modelId="{F75AB3B6-F749-43DC-BFC0-819D4BAD610D}" type="pres">
      <dgm:prSet presAssocID="{8AF1F6D0-D904-4E89-A29F-20D4C7871A54}" presName="downArrowText" presStyleLbl="revTx" presStyleIdx="0" presStyleCnt="2" custScaleX="1392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E43078-3C33-48D1-BBEA-DAE09DAFE682}" type="pres">
      <dgm:prSet presAssocID="{949F0794-AFDB-4214-BB23-113ECC567533}" presName="upArrow" presStyleLbl="node1" presStyleIdx="1" presStyleCnt="2"/>
      <dgm:spPr/>
      <dgm:t>
        <a:bodyPr/>
        <a:lstStyle/>
        <a:p>
          <a:endParaRPr lang="ru-RU"/>
        </a:p>
      </dgm:t>
    </dgm:pt>
    <dgm:pt modelId="{75E8430C-A599-499C-B09E-1F338025F6C0}" type="pres">
      <dgm:prSet presAssocID="{949F0794-AFDB-4214-BB23-113ECC567533}" presName="upArrow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F65711-6F0D-4B1E-B0F4-D8DED96F49B2}" srcId="{7923ECD7-9ABE-47C4-834A-DED16817B1DD}" destId="{8AF1F6D0-D904-4E89-A29F-20D4C7871A54}" srcOrd="0" destOrd="0" parTransId="{93AA0C29-E1C1-4B68-94AE-E5F06A2B24C7}" sibTransId="{5F3B8161-325A-41A0-8A1E-5EBD4BA38006}"/>
    <dgm:cxn modelId="{C77AE922-BAA6-4F8E-B1DF-90370CCD50C7}" type="presOf" srcId="{7923ECD7-9ABE-47C4-834A-DED16817B1DD}" destId="{38620DF1-4501-438A-96B2-936AE8927013}" srcOrd="0" destOrd="0" presId="urn:microsoft.com/office/officeart/2005/8/layout/arrow3"/>
    <dgm:cxn modelId="{CDD1BAAE-7977-4E0D-8EF5-003EE4903C33}" srcId="{7923ECD7-9ABE-47C4-834A-DED16817B1DD}" destId="{949F0794-AFDB-4214-BB23-113ECC567533}" srcOrd="1" destOrd="0" parTransId="{858F14CC-F615-43A1-B00A-4FFBA9EFE48C}" sibTransId="{40581BEB-F092-43D0-8BCB-3C74003BBA95}"/>
    <dgm:cxn modelId="{7EA1B159-69D3-4C41-976F-69BE3DFF853E}" type="presOf" srcId="{949F0794-AFDB-4214-BB23-113ECC567533}" destId="{75E8430C-A599-499C-B09E-1F338025F6C0}" srcOrd="0" destOrd="0" presId="urn:microsoft.com/office/officeart/2005/8/layout/arrow3"/>
    <dgm:cxn modelId="{DEBDC2E7-C619-490A-AFE8-13A905F7D846}" type="presOf" srcId="{8AF1F6D0-D904-4E89-A29F-20D4C7871A54}" destId="{F75AB3B6-F749-43DC-BFC0-819D4BAD610D}" srcOrd="0" destOrd="0" presId="urn:microsoft.com/office/officeart/2005/8/layout/arrow3"/>
    <dgm:cxn modelId="{AEBD0F03-2AE5-429C-8F5D-521AC7A486C1}" type="presParOf" srcId="{38620DF1-4501-438A-96B2-936AE8927013}" destId="{D601AE55-2AB7-4C1C-A466-752F622A832C}" srcOrd="0" destOrd="0" presId="urn:microsoft.com/office/officeart/2005/8/layout/arrow3"/>
    <dgm:cxn modelId="{2712EF7B-22E9-44C4-9AD7-B078ECD0D40B}" type="presParOf" srcId="{38620DF1-4501-438A-96B2-936AE8927013}" destId="{8D8A715E-06E4-4C10-BB0B-31E7A66D75CA}" srcOrd="1" destOrd="0" presId="urn:microsoft.com/office/officeart/2005/8/layout/arrow3"/>
    <dgm:cxn modelId="{41A91900-F17B-4AB0-AEC4-AFCDD8342A94}" type="presParOf" srcId="{38620DF1-4501-438A-96B2-936AE8927013}" destId="{F75AB3B6-F749-43DC-BFC0-819D4BAD610D}" srcOrd="2" destOrd="0" presId="urn:microsoft.com/office/officeart/2005/8/layout/arrow3"/>
    <dgm:cxn modelId="{A28E32DC-3E85-4DAE-8290-A47DA0D8D30C}" type="presParOf" srcId="{38620DF1-4501-438A-96B2-936AE8927013}" destId="{A3E43078-3C33-48D1-BBEA-DAE09DAFE682}" srcOrd="3" destOrd="0" presId="urn:microsoft.com/office/officeart/2005/8/layout/arrow3"/>
    <dgm:cxn modelId="{B9D60F20-E42D-4517-9E13-54B1CB81BBD5}" type="presParOf" srcId="{38620DF1-4501-438A-96B2-936AE8927013}" destId="{75E8430C-A599-499C-B09E-1F338025F6C0}" srcOrd="4" destOrd="0" presId="urn:microsoft.com/office/officeart/2005/8/layout/arrow3"/>
  </dgm:cxnLst>
  <dgm:bg>
    <a:solidFill>
      <a:schemeClr val="accent4">
        <a:lumMod val="20000"/>
        <a:lumOff val="80000"/>
      </a:schemeClr>
    </a:solidFill>
  </dgm:bg>
  <dgm:whole>
    <a:ln>
      <a:solidFill>
        <a:schemeClr val="accent4">
          <a:lumMod val="50000"/>
        </a:schemeClr>
      </a:solidFill>
    </a:ln>
  </dgm:whole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23ECD7-9ABE-47C4-834A-DED16817B1DD}" type="doc">
      <dgm:prSet loTypeId="urn:microsoft.com/office/officeart/2005/8/layout/arrow3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AF1F6D0-D904-4E89-A29F-20D4C7871A54}">
      <dgm:prSet custT="1"/>
      <dgm:spPr/>
      <dgm:t>
        <a:bodyPr/>
        <a:lstStyle/>
        <a:p>
          <a:pPr rtl="0"/>
          <a:r>
            <a:rPr lang="ru-RU" sz="1800" b="1" dirty="0" smtClean="0"/>
            <a:t>Материально-вещественные потоки</a:t>
          </a:r>
          <a:endParaRPr lang="ru-RU" sz="1800" b="1" dirty="0"/>
        </a:p>
      </dgm:t>
    </dgm:pt>
    <dgm:pt modelId="{93AA0C29-E1C1-4B68-94AE-E5F06A2B24C7}" type="parTrans" cxnId="{ABF65711-6F0D-4B1E-B0F4-D8DED96F49B2}">
      <dgm:prSet/>
      <dgm:spPr/>
      <dgm:t>
        <a:bodyPr/>
        <a:lstStyle/>
        <a:p>
          <a:endParaRPr lang="ru-RU"/>
        </a:p>
      </dgm:t>
    </dgm:pt>
    <dgm:pt modelId="{5F3B8161-325A-41A0-8A1E-5EBD4BA38006}" type="sibTrans" cxnId="{ABF65711-6F0D-4B1E-B0F4-D8DED96F49B2}">
      <dgm:prSet/>
      <dgm:spPr/>
      <dgm:t>
        <a:bodyPr/>
        <a:lstStyle/>
        <a:p>
          <a:endParaRPr lang="ru-RU"/>
        </a:p>
      </dgm:t>
    </dgm:pt>
    <dgm:pt modelId="{949F0794-AFDB-4214-BB23-113ECC567533}">
      <dgm:prSet custT="1"/>
      <dgm:spPr/>
      <dgm:t>
        <a:bodyPr/>
        <a:lstStyle/>
        <a:p>
          <a:pPr rtl="0"/>
          <a:r>
            <a:rPr lang="ru-RU" sz="1800" b="1" dirty="0" smtClean="0"/>
            <a:t>Финансовые потоки</a:t>
          </a:r>
          <a:endParaRPr lang="ru-RU" sz="1800" b="1" dirty="0"/>
        </a:p>
      </dgm:t>
    </dgm:pt>
    <dgm:pt modelId="{858F14CC-F615-43A1-B00A-4FFBA9EFE48C}" type="parTrans" cxnId="{CDD1BAAE-7977-4E0D-8EF5-003EE4903C33}">
      <dgm:prSet/>
      <dgm:spPr/>
      <dgm:t>
        <a:bodyPr/>
        <a:lstStyle/>
        <a:p>
          <a:endParaRPr lang="ru-RU"/>
        </a:p>
      </dgm:t>
    </dgm:pt>
    <dgm:pt modelId="{40581BEB-F092-43D0-8BCB-3C74003BBA95}" type="sibTrans" cxnId="{CDD1BAAE-7977-4E0D-8EF5-003EE4903C33}">
      <dgm:prSet/>
      <dgm:spPr/>
      <dgm:t>
        <a:bodyPr/>
        <a:lstStyle/>
        <a:p>
          <a:endParaRPr lang="ru-RU"/>
        </a:p>
      </dgm:t>
    </dgm:pt>
    <dgm:pt modelId="{38620DF1-4501-438A-96B2-936AE8927013}" type="pres">
      <dgm:prSet presAssocID="{7923ECD7-9ABE-47C4-834A-DED16817B1DD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601AE55-2AB7-4C1C-A466-752F622A832C}" type="pres">
      <dgm:prSet presAssocID="{7923ECD7-9ABE-47C4-834A-DED16817B1DD}" presName="divider" presStyleLbl="fgShp" presStyleIdx="0" presStyleCnt="1"/>
      <dgm:spPr/>
      <dgm:t>
        <a:bodyPr/>
        <a:lstStyle/>
        <a:p>
          <a:endParaRPr lang="ru-RU"/>
        </a:p>
      </dgm:t>
    </dgm:pt>
    <dgm:pt modelId="{8D8A715E-06E4-4C10-BB0B-31E7A66D75CA}" type="pres">
      <dgm:prSet presAssocID="{8AF1F6D0-D904-4E89-A29F-20D4C7871A54}" presName="downArrow" presStyleLbl="node1" presStyleIdx="0" presStyleCnt="2"/>
      <dgm:spPr/>
      <dgm:t>
        <a:bodyPr/>
        <a:lstStyle/>
        <a:p>
          <a:endParaRPr lang="ru-RU"/>
        </a:p>
      </dgm:t>
    </dgm:pt>
    <dgm:pt modelId="{F75AB3B6-F749-43DC-BFC0-819D4BAD610D}" type="pres">
      <dgm:prSet presAssocID="{8AF1F6D0-D904-4E89-A29F-20D4C7871A54}" presName="downArrowText" presStyleLbl="revTx" presStyleIdx="0" presStyleCnt="2" custScaleX="1815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E43078-3C33-48D1-BBEA-DAE09DAFE682}" type="pres">
      <dgm:prSet presAssocID="{949F0794-AFDB-4214-BB23-113ECC567533}" presName="upArrow" presStyleLbl="node1" presStyleIdx="1" presStyleCnt="2"/>
      <dgm:spPr/>
      <dgm:t>
        <a:bodyPr/>
        <a:lstStyle/>
        <a:p>
          <a:endParaRPr lang="ru-RU"/>
        </a:p>
      </dgm:t>
    </dgm:pt>
    <dgm:pt modelId="{75E8430C-A599-499C-B09E-1F338025F6C0}" type="pres">
      <dgm:prSet presAssocID="{949F0794-AFDB-4214-BB23-113ECC567533}" presName="upArrowText" presStyleLbl="revTx" presStyleIdx="1" presStyleCnt="2" custScaleX="1522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F65711-6F0D-4B1E-B0F4-D8DED96F49B2}" srcId="{7923ECD7-9ABE-47C4-834A-DED16817B1DD}" destId="{8AF1F6D0-D904-4E89-A29F-20D4C7871A54}" srcOrd="0" destOrd="0" parTransId="{93AA0C29-E1C1-4B68-94AE-E5F06A2B24C7}" sibTransId="{5F3B8161-325A-41A0-8A1E-5EBD4BA38006}"/>
    <dgm:cxn modelId="{CDD1BAAE-7977-4E0D-8EF5-003EE4903C33}" srcId="{7923ECD7-9ABE-47C4-834A-DED16817B1DD}" destId="{949F0794-AFDB-4214-BB23-113ECC567533}" srcOrd="1" destOrd="0" parTransId="{858F14CC-F615-43A1-B00A-4FFBA9EFE48C}" sibTransId="{40581BEB-F092-43D0-8BCB-3C74003BBA95}"/>
    <dgm:cxn modelId="{FD328315-ED70-49FA-9836-95D598A44DCC}" type="presOf" srcId="{8AF1F6D0-D904-4E89-A29F-20D4C7871A54}" destId="{F75AB3B6-F749-43DC-BFC0-819D4BAD610D}" srcOrd="0" destOrd="0" presId="urn:microsoft.com/office/officeart/2005/8/layout/arrow3"/>
    <dgm:cxn modelId="{38690F02-5700-4CA8-99F3-A63B57AFC346}" type="presOf" srcId="{949F0794-AFDB-4214-BB23-113ECC567533}" destId="{75E8430C-A599-499C-B09E-1F338025F6C0}" srcOrd="0" destOrd="0" presId="urn:microsoft.com/office/officeart/2005/8/layout/arrow3"/>
    <dgm:cxn modelId="{41A51017-71C4-417D-A39A-3DF4533BF206}" type="presOf" srcId="{7923ECD7-9ABE-47C4-834A-DED16817B1DD}" destId="{38620DF1-4501-438A-96B2-936AE8927013}" srcOrd="0" destOrd="0" presId="urn:microsoft.com/office/officeart/2005/8/layout/arrow3"/>
    <dgm:cxn modelId="{6A07E9B5-6B6F-4E1C-AE66-79881FA4F48E}" type="presParOf" srcId="{38620DF1-4501-438A-96B2-936AE8927013}" destId="{D601AE55-2AB7-4C1C-A466-752F622A832C}" srcOrd="0" destOrd="0" presId="urn:microsoft.com/office/officeart/2005/8/layout/arrow3"/>
    <dgm:cxn modelId="{6356A5AD-0AD4-4555-9AB2-BE90EA5F6208}" type="presParOf" srcId="{38620DF1-4501-438A-96B2-936AE8927013}" destId="{8D8A715E-06E4-4C10-BB0B-31E7A66D75CA}" srcOrd="1" destOrd="0" presId="urn:microsoft.com/office/officeart/2005/8/layout/arrow3"/>
    <dgm:cxn modelId="{EC27FC39-B707-4AF9-A85D-A4270397D7CA}" type="presParOf" srcId="{38620DF1-4501-438A-96B2-936AE8927013}" destId="{F75AB3B6-F749-43DC-BFC0-819D4BAD610D}" srcOrd="2" destOrd="0" presId="urn:microsoft.com/office/officeart/2005/8/layout/arrow3"/>
    <dgm:cxn modelId="{DC1A76AC-22F5-43E0-BA0E-93B996A41FEF}" type="presParOf" srcId="{38620DF1-4501-438A-96B2-936AE8927013}" destId="{A3E43078-3C33-48D1-BBEA-DAE09DAFE682}" srcOrd="3" destOrd="0" presId="urn:microsoft.com/office/officeart/2005/8/layout/arrow3"/>
    <dgm:cxn modelId="{18F0AA2B-0496-49D0-B47D-C9ED18297FE5}" type="presParOf" srcId="{38620DF1-4501-438A-96B2-936AE8927013}" destId="{75E8430C-A599-499C-B09E-1F338025F6C0}" srcOrd="4" destOrd="0" presId="urn:microsoft.com/office/officeart/2005/8/layout/arrow3"/>
  </dgm:cxnLst>
  <dgm:bg>
    <a:solidFill>
      <a:schemeClr val="accent6">
        <a:lumMod val="20000"/>
        <a:lumOff val="80000"/>
      </a:schemeClr>
    </a:solidFill>
  </dgm:bg>
  <dgm:whole>
    <a:ln>
      <a:solidFill>
        <a:schemeClr val="accent6">
          <a:lumMod val="50000"/>
        </a:schemeClr>
      </a:solidFill>
    </a:ln>
  </dgm:whole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8F122D2-6CC9-43F7-9B44-67D7F0B485F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A5039E0-F8CA-4192-A8BC-3A84E336F241}">
      <dgm:prSet/>
      <dgm:spPr/>
      <dgm:t>
        <a:bodyPr/>
        <a:lstStyle/>
        <a:p>
          <a:pPr rtl="0"/>
          <a:r>
            <a:rPr lang="ru-RU" b="1" dirty="0" smtClean="0"/>
            <a:t>Идеальное (теоретическое, желаемое) равновесие</a:t>
          </a:r>
          <a:endParaRPr lang="ru-RU" dirty="0"/>
        </a:p>
      </dgm:t>
    </dgm:pt>
    <dgm:pt modelId="{B1946531-90AD-4AF2-80E5-8AE0B5443F77}" type="parTrans" cxnId="{3BEB0212-1474-4888-BE01-94C557D4123F}">
      <dgm:prSet/>
      <dgm:spPr/>
      <dgm:t>
        <a:bodyPr/>
        <a:lstStyle/>
        <a:p>
          <a:endParaRPr lang="ru-RU"/>
        </a:p>
      </dgm:t>
    </dgm:pt>
    <dgm:pt modelId="{29C112C1-89F4-4A19-96C4-B9B2DCA7685C}" type="sibTrans" cxnId="{3BEB0212-1474-4888-BE01-94C557D4123F}">
      <dgm:prSet/>
      <dgm:spPr/>
      <dgm:t>
        <a:bodyPr/>
        <a:lstStyle/>
        <a:p>
          <a:endParaRPr lang="ru-RU"/>
        </a:p>
      </dgm:t>
    </dgm:pt>
    <dgm:pt modelId="{40325206-F823-4576-9882-753B8785AD39}">
      <dgm:prSet/>
      <dgm:spPr/>
      <dgm:t>
        <a:bodyPr/>
        <a:lstStyle/>
        <a:p>
          <a:pPr rtl="0"/>
          <a:r>
            <a:rPr lang="ru-RU" b="1" dirty="0" smtClean="0"/>
            <a:t>Реальное макроэкономическое равновесие </a:t>
          </a:r>
          <a:endParaRPr lang="ru-RU" dirty="0"/>
        </a:p>
      </dgm:t>
    </dgm:pt>
    <dgm:pt modelId="{BCD541E1-F83F-410A-82C3-E3CAB26951A3}" type="parTrans" cxnId="{4FC30E78-6935-42D8-A8F9-AFAF1E3E5F1D}">
      <dgm:prSet/>
      <dgm:spPr/>
      <dgm:t>
        <a:bodyPr/>
        <a:lstStyle/>
        <a:p>
          <a:endParaRPr lang="ru-RU"/>
        </a:p>
      </dgm:t>
    </dgm:pt>
    <dgm:pt modelId="{9C314970-9522-4E02-8891-BDEA3000C9F8}" type="sibTrans" cxnId="{4FC30E78-6935-42D8-A8F9-AFAF1E3E5F1D}">
      <dgm:prSet/>
      <dgm:spPr/>
      <dgm:t>
        <a:bodyPr/>
        <a:lstStyle/>
        <a:p>
          <a:endParaRPr lang="ru-RU"/>
        </a:p>
      </dgm:t>
    </dgm:pt>
    <dgm:pt modelId="{50DE4EAC-401B-4946-8615-7DBA9DD944F6}">
      <dgm:prSet custT="1"/>
      <dgm:spPr/>
      <dgm:t>
        <a:bodyPr/>
        <a:lstStyle/>
        <a:p>
          <a:pPr rtl="0"/>
          <a:r>
            <a:rPr lang="ru-RU" sz="800" b="1" dirty="0" smtClean="0"/>
            <a:t>Условия:</a:t>
          </a:r>
          <a:endParaRPr lang="ru-RU" sz="800" dirty="0"/>
        </a:p>
      </dgm:t>
    </dgm:pt>
    <dgm:pt modelId="{56AA82EA-95B7-42C8-BF5F-554508DACD87}" type="parTrans" cxnId="{9F431C0E-6C79-4822-BC76-8D3C8CFFA36D}">
      <dgm:prSet/>
      <dgm:spPr/>
      <dgm:t>
        <a:bodyPr/>
        <a:lstStyle/>
        <a:p>
          <a:endParaRPr lang="ru-RU"/>
        </a:p>
      </dgm:t>
    </dgm:pt>
    <dgm:pt modelId="{5AF83E40-8C24-4D99-A161-5744C604282D}" type="sibTrans" cxnId="{9F431C0E-6C79-4822-BC76-8D3C8CFFA36D}">
      <dgm:prSet/>
      <dgm:spPr/>
      <dgm:t>
        <a:bodyPr/>
        <a:lstStyle/>
        <a:p>
          <a:endParaRPr lang="ru-RU"/>
        </a:p>
      </dgm:t>
    </dgm:pt>
    <dgm:pt modelId="{81A67B08-52E0-4C32-8E5E-C61B0170E333}">
      <dgm:prSet/>
      <dgm:spPr/>
      <dgm:t>
        <a:bodyPr/>
        <a:lstStyle/>
        <a:p>
          <a:pPr rtl="0"/>
          <a:r>
            <a:rPr lang="ru-RU" b="1" dirty="0" smtClean="0"/>
            <a:t>Неустойчивое равновесие</a:t>
          </a:r>
          <a:endParaRPr lang="ru-RU" dirty="0"/>
        </a:p>
      </dgm:t>
    </dgm:pt>
    <dgm:pt modelId="{75D04900-4C76-4ADE-B67B-C38A20419144}" type="parTrans" cxnId="{03A530D3-A862-47F0-B2DB-81311462DD7C}">
      <dgm:prSet/>
      <dgm:spPr/>
      <dgm:t>
        <a:bodyPr/>
        <a:lstStyle/>
        <a:p>
          <a:endParaRPr lang="ru-RU"/>
        </a:p>
      </dgm:t>
    </dgm:pt>
    <dgm:pt modelId="{C57B5250-4703-4FD7-B43F-FA7737559280}" type="sibTrans" cxnId="{03A530D3-A862-47F0-B2DB-81311462DD7C}">
      <dgm:prSet/>
      <dgm:spPr/>
      <dgm:t>
        <a:bodyPr/>
        <a:lstStyle/>
        <a:p>
          <a:endParaRPr lang="ru-RU"/>
        </a:p>
      </dgm:t>
    </dgm:pt>
    <dgm:pt modelId="{0546648D-5859-496D-80DD-C7A693A0A76E}">
      <dgm:prSet/>
      <dgm:spPr/>
      <dgm:t>
        <a:bodyPr/>
        <a:lstStyle/>
        <a:p>
          <a:pPr rtl="0"/>
          <a:r>
            <a:rPr lang="ru-RU" b="1" dirty="0" smtClean="0"/>
            <a:t>Частичное равновесие</a:t>
          </a:r>
          <a:endParaRPr lang="ru-RU" b="1" dirty="0"/>
        </a:p>
      </dgm:t>
    </dgm:pt>
    <dgm:pt modelId="{1C6A41B1-7059-4401-A1D1-21C9F3CF6537}" type="parTrans" cxnId="{B5AFE6EA-D987-4DD2-A693-32CD4F0E258E}">
      <dgm:prSet/>
      <dgm:spPr/>
      <dgm:t>
        <a:bodyPr/>
        <a:lstStyle/>
        <a:p>
          <a:endParaRPr lang="ru-RU"/>
        </a:p>
      </dgm:t>
    </dgm:pt>
    <dgm:pt modelId="{E5F6DB40-9A46-4A73-9066-2FEB6284F8AF}" type="sibTrans" cxnId="{B5AFE6EA-D987-4DD2-A693-32CD4F0E258E}">
      <dgm:prSet/>
      <dgm:spPr/>
      <dgm:t>
        <a:bodyPr/>
        <a:lstStyle/>
        <a:p>
          <a:endParaRPr lang="ru-RU"/>
        </a:p>
      </dgm:t>
    </dgm:pt>
    <dgm:pt modelId="{D8C80A2D-3F2A-43E5-8ACE-E584E72D6568}">
      <dgm:prSet/>
      <dgm:spPr/>
      <dgm:t>
        <a:bodyPr/>
        <a:lstStyle/>
        <a:p>
          <a:pPr rtl="0"/>
          <a:r>
            <a:rPr lang="ru-RU" b="1" dirty="0" smtClean="0"/>
            <a:t>когда экономика не может восстановиться самостоятельно после внешнего воздействия. </a:t>
          </a:r>
          <a:endParaRPr lang="ru-RU" dirty="0"/>
        </a:p>
      </dgm:t>
    </dgm:pt>
    <dgm:pt modelId="{61CA8C31-546F-4198-8C74-317DCBAF1A91}" type="parTrans" cxnId="{2B004DFB-DEFB-44E5-B95B-09B4BEC3FEEF}">
      <dgm:prSet/>
      <dgm:spPr/>
      <dgm:t>
        <a:bodyPr/>
        <a:lstStyle/>
        <a:p>
          <a:endParaRPr lang="ru-RU"/>
        </a:p>
      </dgm:t>
    </dgm:pt>
    <dgm:pt modelId="{9C059FE1-2C8A-4ABF-991F-778C453493E9}" type="sibTrans" cxnId="{2B004DFB-DEFB-44E5-B95B-09B4BEC3FEEF}">
      <dgm:prSet/>
      <dgm:spPr/>
      <dgm:t>
        <a:bodyPr/>
        <a:lstStyle/>
        <a:p>
          <a:endParaRPr lang="ru-RU"/>
        </a:p>
      </dgm:t>
    </dgm:pt>
    <dgm:pt modelId="{AFAFA4F1-0573-49BA-B3C7-64F140AF184A}">
      <dgm:prSet/>
      <dgm:spPr/>
      <dgm:t>
        <a:bodyPr/>
        <a:lstStyle/>
        <a:p>
          <a:pPr rtl="0"/>
          <a:r>
            <a:rPr lang="ru-RU" b="1" dirty="0" smtClean="0"/>
            <a:t>равновесие, устанавливающееся в экономической системе в условиях несовершенной конкуренции и при внешних факторах воздействия на рынок</a:t>
          </a:r>
          <a:endParaRPr lang="ru-RU" dirty="0"/>
        </a:p>
      </dgm:t>
    </dgm:pt>
    <dgm:pt modelId="{4A20F983-FDFD-4CBB-BF5D-1D00C4C692AC}" type="parTrans" cxnId="{0F6B32FB-160F-4D7B-BB6C-A3E41D6A587A}">
      <dgm:prSet/>
      <dgm:spPr/>
      <dgm:t>
        <a:bodyPr/>
        <a:lstStyle/>
        <a:p>
          <a:endParaRPr lang="ru-RU"/>
        </a:p>
      </dgm:t>
    </dgm:pt>
    <dgm:pt modelId="{154D5CAE-A5F2-4C03-BE5E-EE09E18F3FB0}" type="sibTrans" cxnId="{0F6B32FB-160F-4D7B-BB6C-A3E41D6A587A}">
      <dgm:prSet/>
      <dgm:spPr/>
      <dgm:t>
        <a:bodyPr/>
        <a:lstStyle/>
        <a:p>
          <a:endParaRPr lang="ru-RU"/>
        </a:p>
      </dgm:t>
    </dgm:pt>
    <dgm:pt modelId="{0FE3ED36-54F6-47CB-9F9B-DF14DEC46367}">
      <dgm:prSet/>
      <dgm:spPr/>
      <dgm:t>
        <a:bodyPr/>
        <a:lstStyle/>
        <a:p>
          <a:pPr rtl="0"/>
          <a:r>
            <a:rPr lang="ru-RU" b="1" dirty="0" smtClean="0"/>
            <a:t>Общее равновесие</a:t>
          </a:r>
          <a:endParaRPr lang="ru-RU" dirty="0"/>
        </a:p>
      </dgm:t>
    </dgm:pt>
    <dgm:pt modelId="{CE40193B-C09A-4199-B275-9FD6365DE8ED}" type="parTrans" cxnId="{672F3153-8FEC-41DE-82FE-D7A5E9A1606F}">
      <dgm:prSet/>
      <dgm:spPr/>
      <dgm:t>
        <a:bodyPr/>
        <a:lstStyle/>
        <a:p>
          <a:endParaRPr lang="ru-RU"/>
        </a:p>
      </dgm:t>
    </dgm:pt>
    <dgm:pt modelId="{2F10FD23-A07E-4B5E-83AF-A0F4EB1C7FA8}" type="sibTrans" cxnId="{672F3153-8FEC-41DE-82FE-D7A5E9A1606F}">
      <dgm:prSet/>
      <dgm:spPr/>
      <dgm:t>
        <a:bodyPr/>
        <a:lstStyle/>
        <a:p>
          <a:endParaRPr lang="ru-RU"/>
        </a:p>
      </dgm:t>
    </dgm:pt>
    <dgm:pt modelId="{CB54CA13-38CB-428B-B4CE-19B4F0C02A48}">
      <dgm:prSet/>
      <dgm:spPr/>
      <dgm:t>
        <a:bodyPr/>
        <a:lstStyle/>
        <a:p>
          <a:pPr rtl="0"/>
          <a:r>
            <a:rPr lang="ru-RU" b="1" dirty="0" smtClean="0"/>
            <a:t>Устойчивое равновесие</a:t>
          </a:r>
          <a:endParaRPr lang="ru-RU" dirty="0"/>
        </a:p>
      </dgm:t>
    </dgm:pt>
    <dgm:pt modelId="{7A3E9F42-AF8C-44F9-A416-1B06A2BB5660}" type="parTrans" cxnId="{467A3EBD-7D25-4B99-A8E6-C2848AE4518A}">
      <dgm:prSet/>
      <dgm:spPr/>
      <dgm:t>
        <a:bodyPr/>
        <a:lstStyle/>
        <a:p>
          <a:endParaRPr lang="ru-RU"/>
        </a:p>
      </dgm:t>
    </dgm:pt>
    <dgm:pt modelId="{0F642DFA-3DFC-414F-83FD-6AC368AA5B85}" type="sibTrans" cxnId="{467A3EBD-7D25-4B99-A8E6-C2848AE4518A}">
      <dgm:prSet/>
      <dgm:spPr/>
      <dgm:t>
        <a:bodyPr/>
        <a:lstStyle/>
        <a:p>
          <a:endParaRPr lang="ru-RU"/>
        </a:p>
      </dgm:t>
    </dgm:pt>
    <dgm:pt modelId="{C533D7D1-C302-47DE-B1CD-C6ACB9DA0B5F}">
      <dgm:prSet/>
      <dgm:spPr/>
      <dgm:t>
        <a:bodyPr/>
        <a:lstStyle/>
        <a:p>
          <a:pPr rtl="0"/>
          <a:r>
            <a:rPr lang="ru-RU" b="1" dirty="0" smtClean="0"/>
            <a:t>когда в ответ на внешний импульс, разрушающий равновесие, экономика самостоятельно возвращается в устойчивое состояние. </a:t>
          </a:r>
          <a:endParaRPr lang="ru-RU" dirty="0"/>
        </a:p>
      </dgm:t>
    </dgm:pt>
    <dgm:pt modelId="{864BD201-CAD9-4D83-8DD8-1B778EF49479}" type="parTrans" cxnId="{985C7CD0-5B4A-4D7E-A7AB-66161CCF6361}">
      <dgm:prSet/>
      <dgm:spPr/>
      <dgm:t>
        <a:bodyPr/>
        <a:lstStyle/>
        <a:p>
          <a:endParaRPr lang="ru-RU"/>
        </a:p>
      </dgm:t>
    </dgm:pt>
    <dgm:pt modelId="{3C8BED92-D488-48B3-89A2-C1E11B4C2B5D}" type="sibTrans" cxnId="{985C7CD0-5B4A-4D7E-A7AB-66161CCF6361}">
      <dgm:prSet/>
      <dgm:spPr/>
      <dgm:t>
        <a:bodyPr/>
        <a:lstStyle/>
        <a:p>
          <a:endParaRPr lang="ru-RU"/>
        </a:p>
      </dgm:t>
    </dgm:pt>
    <dgm:pt modelId="{0B6796AC-0191-433F-A657-7B8782948F4D}">
      <dgm:prSet custT="1"/>
      <dgm:spPr/>
      <dgm:t>
        <a:bodyPr/>
        <a:lstStyle/>
        <a:p>
          <a:r>
            <a:rPr lang="ru-RU" sz="800" b="1" dirty="0" smtClean="0"/>
            <a:t>все предприниматели должны найти на рынке предметы потребления</a:t>
          </a:r>
        </a:p>
      </dgm:t>
    </dgm:pt>
    <dgm:pt modelId="{A8F8CD88-2166-4076-B352-0ED5D6BF966C}" type="parTrans" cxnId="{970F9F76-FD1A-4B32-A2D6-B3F68BD2F41E}">
      <dgm:prSet/>
      <dgm:spPr/>
      <dgm:t>
        <a:bodyPr/>
        <a:lstStyle/>
        <a:p>
          <a:endParaRPr lang="ru-RU"/>
        </a:p>
      </dgm:t>
    </dgm:pt>
    <dgm:pt modelId="{C763E957-74A2-4C36-99EB-9AE1998CE76D}" type="sibTrans" cxnId="{970F9F76-FD1A-4B32-A2D6-B3F68BD2F41E}">
      <dgm:prSet/>
      <dgm:spPr/>
      <dgm:t>
        <a:bodyPr/>
        <a:lstStyle/>
        <a:p>
          <a:endParaRPr lang="ru-RU"/>
        </a:p>
      </dgm:t>
    </dgm:pt>
    <dgm:pt modelId="{1480CFA4-4971-4252-8515-6361C83F63FB}">
      <dgm:prSet custT="1"/>
      <dgm:spPr/>
      <dgm:t>
        <a:bodyPr/>
        <a:lstStyle/>
        <a:p>
          <a:r>
            <a:rPr lang="ru-RU" sz="800" b="1" dirty="0" smtClean="0"/>
            <a:t>весь продукт прошлого года должен быть реализован</a:t>
          </a:r>
          <a:endParaRPr lang="ru-RU" sz="800" b="1" dirty="0"/>
        </a:p>
      </dgm:t>
    </dgm:pt>
    <dgm:pt modelId="{5899A937-6957-43BE-A1FD-9FA2A5F36D4D}" type="parTrans" cxnId="{B0FBBB13-4254-4D9F-9291-D98237BB0504}">
      <dgm:prSet/>
      <dgm:spPr/>
      <dgm:t>
        <a:bodyPr/>
        <a:lstStyle/>
        <a:p>
          <a:endParaRPr lang="ru-RU"/>
        </a:p>
      </dgm:t>
    </dgm:pt>
    <dgm:pt modelId="{D074BA16-0CD1-48F8-B1B8-184D62BADDB4}" type="sibTrans" cxnId="{B0FBBB13-4254-4D9F-9291-D98237BB0504}">
      <dgm:prSet/>
      <dgm:spPr/>
      <dgm:t>
        <a:bodyPr/>
        <a:lstStyle/>
        <a:p>
          <a:endParaRPr lang="ru-RU"/>
        </a:p>
      </dgm:t>
    </dgm:pt>
    <dgm:pt modelId="{5239DC38-2D09-4338-A7BF-27FEAB342119}">
      <dgm:prSet custT="1"/>
      <dgm:spPr/>
      <dgm:t>
        <a:bodyPr/>
        <a:lstStyle/>
        <a:p>
          <a:pPr rtl="0"/>
          <a:r>
            <a:rPr lang="ru-RU" sz="800" b="1" dirty="0" smtClean="0"/>
            <a:t>все индивиды должны найти на рынке предметы потребления</a:t>
          </a:r>
          <a:endParaRPr lang="ru-RU" sz="800" dirty="0"/>
        </a:p>
      </dgm:t>
    </dgm:pt>
    <dgm:pt modelId="{68FB092B-5F07-49A8-8B20-F14B58B37237}" type="parTrans" cxnId="{89593F73-1D9D-425A-9054-2BB97BE06B3B}">
      <dgm:prSet/>
      <dgm:spPr/>
      <dgm:t>
        <a:bodyPr/>
        <a:lstStyle/>
        <a:p>
          <a:endParaRPr lang="ru-RU"/>
        </a:p>
      </dgm:t>
    </dgm:pt>
    <dgm:pt modelId="{F740133A-EAF3-49C3-AF6C-359B033FD675}" type="sibTrans" cxnId="{89593F73-1D9D-425A-9054-2BB97BE06B3B}">
      <dgm:prSet/>
      <dgm:spPr/>
      <dgm:t>
        <a:bodyPr/>
        <a:lstStyle/>
        <a:p>
          <a:endParaRPr lang="ru-RU"/>
        </a:p>
      </dgm:t>
    </dgm:pt>
    <dgm:pt modelId="{BC53BD63-EFF4-454A-8652-D1D2046F0E25}">
      <dgm:prSet/>
      <dgm:spPr/>
      <dgm:t>
        <a:bodyPr/>
        <a:lstStyle/>
        <a:p>
          <a:pPr rtl="0"/>
          <a:r>
            <a:rPr lang="ru-RU" b="0" i="0" dirty="0" smtClean="0"/>
            <a:t>это такое состояние экономики, когда все рынки одновременно находятся в равновесии, а каждый субъект максимизирует свою целевую функцию</a:t>
          </a:r>
          <a:endParaRPr lang="ru-RU" dirty="0"/>
        </a:p>
      </dgm:t>
    </dgm:pt>
    <dgm:pt modelId="{79879094-C0C0-47B0-8976-84101B7C0A57}" type="parTrans" cxnId="{B87A1CCA-D7DF-49CA-9B41-EE6CDF0D12E5}">
      <dgm:prSet/>
      <dgm:spPr/>
      <dgm:t>
        <a:bodyPr/>
        <a:lstStyle/>
        <a:p>
          <a:endParaRPr lang="ru-RU"/>
        </a:p>
      </dgm:t>
    </dgm:pt>
    <dgm:pt modelId="{7738E75D-7529-4D66-B392-44F1420C6AB0}" type="sibTrans" cxnId="{B87A1CCA-D7DF-49CA-9B41-EE6CDF0D12E5}">
      <dgm:prSet/>
      <dgm:spPr/>
      <dgm:t>
        <a:bodyPr/>
        <a:lstStyle/>
        <a:p>
          <a:endParaRPr lang="ru-RU"/>
        </a:p>
      </dgm:t>
    </dgm:pt>
    <dgm:pt modelId="{193D56D8-02B8-4A98-8B45-8EFE35E1CBE5}">
      <dgm:prSet custT="1"/>
      <dgm:spPr/>
      <dgm:t>
        <a:bodyPr/>
        <a:lstStyle/>
        <a:p>
          <a:pPr rtl="0"/>
          <a:r>
            <a:rPr lang="ru-RU" sz="1050" b="0" i="0" dirty="0" smtClean="0"/>
            <a:t>равновесие, складывающееся на отдельном рынке</a:t>
          </a:r>
          <a:endParaRPr lang="ru-RU" sz="1050" b="1" dirty="0"/>
        </a:p>
      </dgm:t>
    </dgm:pt>
    <dgm:pt modelId="{F657585D-5665-4014-88A8-72B72A078E7C}" type="parTrans" cxnId="{592293FF-3AF4-4A0C-8051-B8E211066926}">
      <dgm:prSet/>
      <dgm:spPr/>
      <dgm:t>
        <a:bodyPr/>
        <a:lstStyle/>
        <a:p>
          <a:endParaRPr lang="ru-RU"/>
        </a:p>
      </dgm:t>
    </dgm:pt>
    <dgm:pt modelId="{AAEE3F87-B62E-4EE3-A21D-8FFABCE53A67}" type="sibTrans" cxnId="{592293FF-3AF4-4A0C-8051-B8E211066926}">
      <dgm:prSet/>
      <dgm:spPr/>
      <dgm:t>
        <a:bodyPr/>
        <a:lstStyle/>
        <a:p>
          <a:endParaRPr lang="ru-RU"/>
        </a:p>
      </dgm:t>
    </dgm:pt>
    <dgm:pt modelId="{162BC772-E633-4F99-8836-ED895CF65641}">
      <dgm:prSet custT="1"/>
      <dgm:spPr/>
      <dgm:t>
        <a:bodyPr/>
        <a:lstStyle/>
        <a:p>
          <a:pPr rtl="0"/>
          <a:r>
            <a:rPr lang="ru-RU" sz="1200" b="1" i="0" dirty="0" smtClean="0"/>
            <a:t>Краткосрочное (текущее) и долгосрочное</a:t>
          </a:r>
          <a:endParaRPr lang="ru-RU" sz="1200" b="1" dirty="0"/>
        </a:p>
      </dgm:t>
    </dgm:pt>
    <dgm:pt modelId="{F4E3C91C-EA89-4C22-B3FA-7DFB5AA02961}" type="parTrans" cxnId="{E775C106-7123-4FE8-8615-445EB745FB9D}">
      <dgm:prSet/>
      <dgm:spPr/>
      <dgm:t>
        <a:bodyPr/>
        <a:lstStyle/>
        <a:p>
          <a:endParaRPr lang="ru-RU"/>
        </a:p>
      </dgm:t>
    </dgm:pt>
    <dgm:pt modelId="{2EDD797C-5E1C-4AE0-8AB6-F50EEC8741D7}" type="sibTrans" cxnId="{E775C106-7123-4FE8-8615-445EB745FB9D}">
      <dgm:prSet/>
      <dgm:spPr/>
      <dgm:t>
        <a:bodyPr/>
        <a:lstStyle/>
        <a:p>
          <a:endParaRPr lang="ru-RU"/>
        </a:p>
      </dgm:t>
    </dgm:pt>
    <dgm:pt modelId="{D5A13627-CE7F-4727-B11E-6C7A27CA2C45}" type="pres">
      <dgm:prSet presAssocID="{F8F122D2-6CC9-43F7-9B44-67D7F0B485F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0E8F22F-4574-4139-A51D-88BD9DF37809}" type="pres">
      <dgm:prSet presAssocID="{4A5039E0-F8CA-4192-A8BC-3A84E336F241}" presName="parentLin" presStyleCnt="0"/>
      <dgm:spPr/>
    </dgm:pt>
    <dgm:pt modelId="{BB2DB84D-9C76-41DD-BF40-720C4F717405}" type="pres">
      <dgm:prSet presAssocID="{4A5039E0-F8CA-4192-A8BC-3A84E336F241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61109C7E-B72C-463C-B35E-517FA32A7899}" type="pres">
      <dgm:prSet presAssocID="{4A5039E0-F8CA-4192-A8BC-3A84E336F241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E72A0C-6EC0-4600-8981-1F17FB6C568B}" type="pres">
      <dgm:prSet presAssocID="{4A5039E0-F8CA-4192-A8BC-3A84E336F241}" presName="negativeSpace" presStyleCnt="0"/>
      <dgm:spPr/>
    </dgm:pt>
    <dgm:pt modelId="{75DC13E0-1A8D-4B56-B9EB-8575DCC4326C}" type="pres">
      <dgm:prSet presAssocID="{4A5039E0-F8CA-4192-A8BC-3A84E336F241}" presName="childText" presStyleLbl="conFg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BA771D-F950-422E-84E4-FAE848B807B7}" type="pres">
      <dgm:prSet presAssocID="{29C112C1-89F4-4A19-96C4-B9B2DCA7685C}" presName="spaceBetweenRectangles" presStyleCnt="0"/>
      <dgm:spPr/>
    </dgm:pt>
    <dgm:pt modelId="{EB2ABC6A-E171-4973-BF35-EA627B3AFB56}" type="pres">
      <dgm:prSet presAssocID="{40325206-F823-4576-9882-753B8785AD39}" presName="parentLin" presStyleCnt="0"/>
      <dgm:spPr/>
    </dgm:pt>
    <dgm:pt modelId="{31A6E4B2-0F3B-47BB-8CFB-8816C8C8879A}" type="pres">
      <dgm:prSet presAssocID="{40325206-F823-4576-9882-753B8785AD39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71FFAB62-D508-49C9-85B1-5FF8EBE97213}" type="pres">
      <dgm:prSet presAssocID="{40325206-F823-4576-9882-753B8785AD39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911C59-E69F-4E22-AC5C-15CA3989F0FB}" type="pres">
      <dgm:prSet presAssocID="{40325206-F823-4576-9882-753B8785AD39}" presName="negativeSpace" presStyleCnt="0"/>
      <dgm:spPr/>
    </dgm:pt>
    <dgm:pt modelId="{BC2EB837-A317-47FA-B966-34F3078B5EBB}" type="pres">
      <dgm:prSet presAssocID="{40325206-F823-4576-9882-753B8785AD39}" presName="childText" presStyleLbl="conFg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F722DF-E6E0-43A5-97E3-F792B38A9EA0}" type="pres">
      <dgm:prSet presAssocID="{9C314970-9522-4E02-8891-BDEA3000C9F8}" presName="spaceBetweenRectangles" presStyleCnt="0"/>
      <dgm:spPr/>
    </dgm:pt>
    <dgm:pt modelId="{78D15F5E-B1AD-49D1-81E3-BB2E830FDA72}" type="pres">
      <dgm:prSet presAssocID="{81A67B08-52E0-4C32-8E5E-C61B0170E333}" presName="parentLin" presStyleCnt="0"/>
      <dgm:spPr/>
    </dgm:pt>
    <dgm:pt modelId="{87657ED6-739C-4B97-BB35-8F9A2238AFB1}" type="pres">
      <dgm:prSet presAssocID="{81A67B08-52E0-4C32-8E5E-C61B0170E333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4C8D52DE-1A26-4141-B146-3098DD83BA8F}" type="pres">
      <dgm:prSet presAssocID="{81A67B08-52E0-4C32-8E5E-C61B0170E333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952199-969F-4782-BD19-4790CDDA8A72}" type="pres">
      <dgm:prSet presAssocID="{81A67B08-52E0-4C32-8E5E-C61B0170E333}" presName="negativeSpace" presStyleCnt="0"/>
      <dgm:spPr/>
    </dgm:pt>
    <dgm:pt modelId="{8306BB99-AAC5-4816-A6AD-FD7C69F15851}" type="pres">
      <dgm:prSet presAssocID="{81A67B08-52E0-4C32-8E5E-C61B0170E333}" presName="childText" presStyleLbl="conFg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E52BA4-194D-4AB7-99B3-08DD7FECDE1F}" type="pres">
      <dgm:prSet presAssocID="{C57B5250-4703-4FD7-B43F-FA7737559280}" presName="spaceBetweenRectangles" presStyleCnt="0"/>
      <dgm:spPr/>
    </dgm:pt>
    <dgm:pt modelId="{1F47BEDF-B58A-4F7B-82A3-0826C307D4D2}" type="pres">
      <dgm:prSet presAssocID="{CB54CA13-38CB-428B-B4CE-19B4F0C02A48}" presName="parentLin" presStyleCnt="0"/>
      <dgm:spPr/>
    </dgm:pt>
    <dgm:pt modelId="{D0AB3A47-5C74-4843-9334-EBA6ED53B02A}" type="pres">
      <dgm:prSet presAssocID="{CB54CA13-38CB-428B-B4CE-19B4F0C02A48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7005DD33-C6B8-4F5D-8A2C-7C7B98A09016}" type="pres">
      <dgm:prSet presAssocID="{CB54CA13-38CB-428B-B4CE-19B4F0C02A48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6228FD-3D1C-4465-B948-12CF6C5EF943}" type="pres">
      <dgm:prSet presAssocID="{CB54CA13-38CB-428B-B4CE-19B4F0C02A48}" presName="negativeSpace" presStyleCnt="0"/>
      <dgm:spPr/>
    </dgm:pt>
    <dgm:pt modelId="{8A5A2671-7AED-4475-B0C8-6396CDC54CC0}" type="pres">
      <dgm:prSet presAssocID="{CB54CA13-38CB-428B-B4CE-19B4F0C02A48}" presName="childText" presStyleLbl="conFg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D4CF81-C5F2-45A0-B8A1-8C6ABA629353}" type="pres">
      <dgm:prSet presAssocID="{0F642DFA-3DFC-414F-83FD-6AC368AA5B85}" presName="spaceBetweenRectangles" presStyleCnt="0"/>
      <dgm:spPr/>
    </dgm:pt>
    <dgm:pt modelId="{834BA5BC-EA33-4314-A9D5-0577BC5DC962}" type="pres">
      <dgm:prSet presAssocID="{0FE3ED36-54F6-47CB-9F9B-DF14DEC46367}" presName="parentLin" presStyleCnt="0"/>
      <dgm:spPr/>
    </dgm:pt>
    <dgm:pt modelId="{9844CB50-7BBB-40F1-8FF0-8DB25A65AE75}" type="pres">
      <dgm:prSet presAssocID="{0FE3ED36-54F6-47CB-9F9B-DF14DEC46367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99A3A260-9494-4037-BCDE-04B30154833A}" type="pres">
      <dgm:prSet presAssocID="{0FE3ED36-54F6-47CB-9F9B-DF14DEC46367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F9465B-DE0B-44CA-A2D4-EEF089CBD562}" type="pres">
      <dgm:prSet presAssocID="{0FE3ED36-54F6-47CB-9F9B-DF14DEC46367}" presName="negativeSpace" presStyleCnt="0"/>
      <dgm:spPr/>
    </dgm:pt>
    <dgm:pt modelId="{EC0FC7EA-FFF7-4762-9C83-89AFEFB2AC3A}" type="pres">
      <dgm:prSet presAssocID="{0FE3ED36-54F6-47CB-9F9B-DF14DEC46367}" presName="childText" presStyleLbl="conFg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E48DB2-0477-40CF-96B4-9A7281EF988E}" type="pres">
      <dgm:prSet presAssocID="{2F10FD23-A07E-4B5E-83AF-A0F4EB1C7FA8}" presName="spaceBetweenRectangles" presStyleCnt="0"/>
      <dgm:spPr/>
    </dgm:pt>
    <dgm:pt modelId="{480B756B-80FD-475D-8DD7-855B7DFF7E67}" type="pres">
      <dgm:prSet presAssocID="{0546648D-5859-496D-80DD-C7A693A0A76E}" presName="parentLin" presStyleCnt="0"/>
      <dgm:spPr/>
    </dgm:pt>
    <dgm:pt modelId="{C9FDED5B-A8B4-4961-98BD-6E06BECE50B3}" type="pres">
      <dgm:prSet presAssocID="{0546648D-5859-496D-80DD-C7A693A0A76E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DD32CD3E-076A-4DE8-A49A-41E42B7AFC70}" type="pres">
      <dgm:prSet presAssocID="{0546648D-5859-496D-80DD-C7A693A0A76E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E3E6E2-DC8B-435B-A05C-37C79137016A}" type="pres">
      <dgm:prSet presAssocID="{0546648D-5859-496D-80DD-C7A693A0A76E}" presName="negativeSpace" presStyleCnt="0"/>
      <dgm:spPr/>
    </dgm:pt>
    <dgm:pt modelId="{7B6EF998-BCA1-4578-BC62-E545B864CEF9}" type="pres">
      <dgm:prSet presAssocID="{0546648D-5859-496D-80DD-C7A693A0A76E}" presName="childText" presStyleLbl="conFg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9225AC-ECD5-46D4-B6D6-9610C722CC55}" type="pres">
      <dgm:prSet presAssocID="{E5F6DB40-9A46-4A73-9066-2FEB6284F8AF}" presName="spaceBetweenRectangles" presStyleCnt="0"/>
      <dgm:spPr/>
    </dgm:pt>
    <dgm:pt modelId="{94AED3A8-2569-40D1-BDD2-E399D2152794}" type="pres">
      <dgm:prSet presAssocID="{162BC772-E633-4F99-8836-ED895CF65641}" presName="parentLin" presStyleCnt="0"/>
      <dgm:spPr/>
    </dgm:pt>
    <dgm:pt modelId="{578B35B0-D162-4FE4-8F46-D254D2C9131A}" type="pres">
      <dgm:prSet presAssocID="{162BC772-E633-4F99-8836-ED895CF65641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163F59A6-6BF7-43CA-BBD4-0B4765BB8E0F}" type="pres">
      <dgm:prSet presAssocID="{162BC772-E633-4F99-8836-ED895CF65641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537C24-9963-4178-968F-A0630C5F5A6A}" type="pres">
      <dgm:prSet presAssocID="{162BC772-E633-4F99-8836-ED895CF65641}" presName="negativeSpace" presStyleCnt="0"/>
      <dgm:spPr/>
    </dgm:pt>
    <dgm:pt modelId="{D635C830-94C1-42CA-AC50-1D69B6CA951F}" type="pres">
      <dgm:prSet presAssocID="{162BC772-E633-4F99-8836-ED895CF65641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B0FBBB13-4254-4D9F-9291-D98237BB0504}" srcId="{4A5039E0-F8CA-4192-A8BC-3A84E336F241}" destId="{1480CFA4-4971-4252-8515-6361C83F63FB}" srcOrd="3" destOrd="0" parTransId="{5899A937-6957-43BE-A1FD-9FA2A5F36D4D}" sibTransId="{D074BA16-0CD1-48F8-B1B8-184D62BADDB4}"/>
    <dgm:cxn modelId="{89593F73-1D9D-425A-9054-2BB97BE06B3B}" srcId="{4A5039E0-F8CA-4192-A8BC-3A84E336F241}" destId="{5239DC38-2D09-4338-A7BF-27FEAB342119}" srcOrd="1" destOrd="0" parTransId="{68FB092B-5F07-49A8-8B20-F14B58B37237}" sibTransId="{F740133A-EAF3-49C3-AF6C-359B033FD675}"/>
    <dgm:cxn modelId="{2B004DFB-DEFB-44E5-B95B-09B4BEC3FEEF}" srcId="{81A67B08-52E0-4C32-8E5E-C61B0170E333}" destId="{D8C80A2D-3F2A-43E5-8ACE-E584E72D6568}" srcOrd="0" destOrd="0" parTransId="{61CA8C31-546F-4198-8C74-317DCBAF1A91}" sibTransId="{9C059FE1-2C8A-4ABF-991F-778C453493E9}"/>
    <dgm:cxn modelId="{BFFF2805-1CF8-4A22-BDF4-33EE20B687F9}" type="presOf" srcId="{50DE4EAC-401B-4946-8615-7DBA9DD944F6}" destId="{75DC13E0-1A8D-4B56-B9EB-8575DCC4326C}" srcOrd="0" destOrd="0" presId="urn:microsoft.com/office/officeart/2005/8/layout/list1"/>
    <dgm:cxn modelId="{3BEB0212-1474-4888-BE01-94C557D4123F}" srcId="{F8F122D2-6CC9-43F7-9B44-67D7F0B485F6}" destId="{4A5039E0-F8CA-4192-A8BC-3A84E336F241}" srcOrd="0" destOrd="0" parTransId="{B1946531-90AD-4AF2-80E5-8AE0B5443F77}" sibTransId="{29C112C1-89F4-4A19-96C4-B9B2DCA7685C}"/>
    <dgm:cxn modelId="{A93F6598-A8AF-409E-BE5B-7263D5E4E015}" type="presOf" srcId="{0FE3ED36-54F6-47CB-9F9B-DF14DEC46367}" destId="{99A3A260-9494-4037-BCDE-04B30154833A}" srcOrd="1" destOrd="0" presId="urn:microsoft.com/office/officeart/2005/8/layout/list1"/>
    <dgm:cxn modelId="{B87A1CCA-D7DF-49CA-9B41-EE6CDF0D12E5}" srcId="{0FE3ED36-54F6-47CB-9F9B-DF14DEC46367}" destId="{BC53BD63-EFF4-454A-8652-D1D2046F0E25}" srcOrd="0" destOrd="0" parTransId="{79879094-C0C0-47B0-8976-84101B7C0A57}" sibTransId="{7738E75D-7529-4D66-B392-44F1420C6AB0}"/>
    <dgm:cxn modelId="{602EC2B8-C210-4DA7-9DB9-31F0DA1E5987}" type="presOf" srcId="{BC53BD63-EFF4-454A-8652-D1D2046F0E25}" destId="{EC0FC7EA-FFF7-4762-9C83-89AFEFB2AC3A}" srcOrd="0" destOrd="0" presId="urn:microsoft.com/office/officeart/2005/8/layout/list1"/>
    <dgm:cxn modelId="{592293FF-3AF4-4A0C-8051-B8E211066926}" srcId="{0546648D-5859-496D-80DD-C7A693A0A76E}" destId="{193D56D8-02B8-4A98-8B45-8EFE35E1CBE5}" srcOrd="0" destOrd="0" parTransId="{F657585D-5665-4014-88A8-72B72A078E7C}" sibTransId="{AAEE3F87-B62E-4EE3-A21D-8FFABCE53A67}"/>
    <dgm:cxn modelId="{C8F9A01A-02C3-4B79-B41C-04B0905D6F08}" type="presOf" srcId="{1480CFA4-4971-4252-8515-6361C83F63FB}" destId="{75DC13E0-1A8D-4B56-B9EB-8575DCC4326C}" srcOrd="0" destOrd="3" presId="urn:microsoft.com/office/officeart/2005/8/layout/list1"/>
    <dgm:cxn modelId="{E775C106-7123-4FE8-8615-445EB745FB9D}" srcId="{F8F122D2-6CC9-43F7-9B44-67D7F0B485F6}" destId="{162BC772-E633-4F99-8836-ED895CF65641}" srcOrd="6" destOrd="0" parTransId="{F4E3C91C-EA89-4C22-B3FA-7DFB5AA02961}" sibTransId="{2EDD797C-5E1C-4AE0-8AB6-F50EEC8741D7}"/>
    <dgm:cxn modelId="{D8ABB939-57C9-4F8D-A94C-A20BE68A1198}" type="presOf" srcId="{40325206-F823-4576-9882-753B8785AD39}" destId="{31A6E4B2-0F3B-47BB-8CFB-8816C8C8879A}" srcOrd="0" destOrd="0" presId="urn:microsoft.com/office/officeart/2005/8/layout/list1"/>
    <dgm:cxn modelId="{672F3153-8FEC-41DE-82FE-D7A5E9A1606F}" srcId="{F8F122D2-6CC9-43F7-9B44-67D7F0B485F6}" destId="{0FE3ED36-54F6-47CB-9F9B-DF14DEC46367}" srcOrd="4" destOrd="0" parTransId="{CE40193B-C09A-4199-B275-9FD6365DE8ED}" sibTransId="{2F10FD23-A07E-4B5E-83AF-A0F4EB1C7FA8}"/>
    <dgm:cxn modelId="{C0E4760D-7168-43A9-8C68-808E42AD9EEC}" type="presOf" srcId="{81A67B08-52E0-4C32-8E5E-C61B0170E333}" destId="{87657ED6-739C-4B97-BB35-8F9A2238AFB1}" srcOrd="0" destOrd="0" presId="urn:microsoft.com/office/officeart/2005/8/layout/list1"/>
    <dgm:cxn modelId="{467A3EBD-7D25-4B99-A8E6-C2848AE4518A}" srcId="{F8F122D2-6CC9-43F7-9B44-67D7F0B485F6}" destId="{CB54CA13-38CB-428B-B4CE-19B4F0C02A48}" srcOrd="3" destOrd="0" parTransId="{7A3E9F42-AF8C-44F9-A416-1B06A2BB5660}" sibTransId="{0F642DFA-3DFC-414F-83FD-6AC368AA5B85}"/>
    <dgm:cxn modelId="{2A74D7A3-A5A2-48F9-A9C2-0FA07BB4BDA8}" type="presOf" srcId="{162BC772-E633-4F99-8836-ED895CF65641}" destId="{578B35B0-D162-4FE4-8F46-D254D2C9131A}" srcOrd="0" destOrd="0" presId="urn:microsoft.com/office/officeart/2005/8/layout/list1"/>
    <dgm:cxn modelId="{9F303D2F-1D6B-40A8-8329-F075162DFB26}" type="presOf" srcId="{AFAFA4F1-0573-49BA-B3C7-64F140AF184A}" destId="{BC2EB837-A317-47FA-B966-34F3078B5EBB}" srcOrd="0" destOrd="0" presId="urn:microsoft.com/office/officeart/2005/8/layout/list1"/>
    <dgm:cxn modelId="{0F6B32FB-160F-4D7B-BB6C-A3E41D6A587A}" srcId="{40325206-F823-4576-9882-753B8785AD39}" destId="{AFAFA4F1-0573-49BA-B3C7-64F140AF184A}" srcOrd="0" destOrd="0" parTransId="{4A20F983-FDFD-4CBB-BF5D-1D00C4C692AC}" sibTransId="{154D5CAE-A5F2-4C03-BE5E-EE09E18F3FB0}"/>
    <dgm:cxn modelId="{970F9F76-FD1A-4B32-A2D6-B3F68BD2F41E}" srcId="{4A5039E0-F8CA-4192-A8BC-3A84E336F241}" destId="{0B6796AC-0191-433F-A657-7B8782948F4D}" srcOrd="2" destOrd="0" parTransId="{A8F8CD88-2166-4076-B352-0ED5D6BF966C}" sibTransId="{C763E957-74A2-4C36-99EB-9AE1998CE76D}"/>
    <dgm:cxn modelId="{31611C13-5180-4356-8273-703DE7A931F4}" type="presOf" srcId="{5239DC38-2D09-4338-A7BF-27FEAB342119}" destId="{75DC13E0-1A8D-4B56-B9EB-8575DCC4326C}" srcOrd="0" destOrd="1" presId="urn:microsoft.com/office/officeart/2005/8/layout/list1"/>
    <dgm:cxn modelId="{AF20B9E2-2BB5-4AE8-A157-34BE5D81664A}" type="presOf" srcId="{F8F122D2-6CC9-43F7-9B44-67D7F0B485F6}" destId="{D5A13627-CE7F-4727-B11E-6C7A27CA2C45}" srcOrd="0" destOrd="0" presId="urn:microsoft.com/office/officeart/2005/8/layout/list1"/>
    <dgm:cxn modelId="{77B6CBFA-DFE8-4C10-ABE1-3165E76FF891}" type="presOf" srcId="{0FE3ED36-54F6-47CB-9F9B-DF14DEC46367}" destId="{9844CB50-7BBB-40F1-8FF0-8DB25A65AE75}" srcOrd="0" destOrd="0" presId="urn:microsoft.com/office/officeart/2005/8/layout/list1"/>
    <dgm:cxn modelId="{CBEBE3F8-2829-444C-B742-32093C012A34}" type="presOf" srcId="{4A5039E0-F8CA-4192-A8BC-3A84E336F241}" destId="{61109C7E-B72C-463C-B35E-517FA32A7899}" srcOrd="1" destOrd="0" presId="urn:microsoft.com/office/officeart/2005/8/layout/list1"/>
    <dgm:cxn modelId="{4F3E265D-71A9-4215-8BBF-F6556128E374}" type="presOf" srcId="{0546648D-5859-496D-80DD-C7A693A0A76E}" destId="{DD32CD3E-076A-4DE8-A49A-41E42B7AFC70}" srcOrd="1" destOrd="0" presId="urn:microsoft.com/office/officeart/2005/8/layout/list1"/>
    <dgm:cxn modelId="{03A530D3-A862-47F0-B2DB-81311462DD7C}" srcId="{F8F122D2-6CC9-43F7-9B44-67D7F0B485F6}" destId="{81A67B08-52E0-4C32-8E5E-C61B0170E333}" srcOrd="2" destOrd="0" parTransId="{75D04900-4C76-4ADE-B67B-C38A20419144}" sibTransId="{C57B5250-4703-4FD7-B43F-FA7737559280}"/>
    <dgm:cxn modelId="{BEBA9FAB-7044-463A-A307-54E6D720F027}" type="presOf" srcId="{0546648D-5859-496D-80DD-C7A693A0A76E}" destId="{C9FDED5B-A8B4-4961-98BD-6E06BECE50B3}" srcOrd="0" destOrd="0" presId="urn:microsoft.com/office/officeart/2005/8/layout/list1"/>
    <dgm:cxn modelId="{43822E72-1311-44DC-9FB5-B698DFCBE058}" type="presOf" srcId="{4A5039E0-F8CA-4192-A8BC-3A84E336F241}" destId="{BB2DB84D-9C76-41DD-BF40-720C4F717405}" srcOrd="0" destOrd="0" presId="urn:microsoft.com/office/officeart/2005/8/layout/list1"/>
    <dgm:cxn modelId="{4EAF0C9A-D7A6-4C9F-823A-8E93A4BDBAA9}" type="presOf" srcId="{0B6796AC-0191-433F-A657-7B8782948F4D}" destId="{75DC13E0-1A8D-4B56-B9EB-8575DCC4326C}" srcOrd="0" destOrd="2" presId="urn:microsoft.com/office/officeart/2005/8/layout/list1"/>
    <dgm:cxn modelId="{66CF7A2B-00B6-4997-8FB0-1229CE611B4C}" type="presOf" srcId="{C533D7D1-C302-47DE-B1CD-C6ACB9DA0B5F}" destId="{8A5A2671-7AED-4475-B0C8-6396CDC54CC0}" srcOrd="0" destOrd="0" presId="urn:microsoft.com/office/officeart/2005/8/layout/list1"/>
    <dgm:cxn modelId="{44B7843F-18E2-4909-811A-95CD78BBA59D}" type="presOf" srcId="{CB54CA13-38CB-428B-B4CE-19B4F0C02A48}" destId="{D0AB3A47-5C74-4843-9334-EBA6ED53B02A}" srcOrd="0" destOrd="0" presId="urn:microsoft.com/office/officeart/2005/8/layout/list1"/>
    <dgm:cxn modelId="{86687A97-66F7-4AEF-8CA8-A0126A77E4EF}" type="presOf" srcId="{D8C80A2D-3F2A-43E5-8ACE-E584E72D6568}" destId="{8306BB99-AAC5-4816-A6AD-FD7C69F15851}" srcOrd="0" destOrd="0" presId="urn:microsoft.com/office/officeart/2005/8/layout/list1"/>
    <dgm:cxn modelId="{97BAE663-D38F-4881-BD20-B2E9B49E8712}" type="presOf" srcId="{193D56D8-02B8-4A98-8B45-8EFE35E1CBE5}" destId="{7B6EF998-BCA1-4578-BC62-E545B864CEF9}" srcOrd="0" destOrd="0" presId="urn:microsoft.com/office/officeart/2005/8/layout/list1"/>
    <dgm:cxn modelId="{B5BCB828-1AE0-471B-B360-02C43F17EA88}" type="presOf" srcId="{162BC772-E633-4F99-8836-ED895CF65641}" destId="{163F59A6-6BF7-43CA-BBD4-0B4765BB8E0F}" srcOrd="1" destOrd="0" presId="urn:microsoft.com/office/officeart/2005/8/layout/list1"/>
    <dgm:cxn modelId="{B5AFE6EA-D987-4DD2-A693-32CD4F0E258E}" srcId="{F8F122D2-6CC9-43F7-9B44-67D7F0B485F6}" destId="{0546648D-5859-496D-80DD-C7A693A0A76E}" srcOrd="5" destOrd="0" parTransId="{1C6A41B1-7059-4401-A1D1-21C9F3CF6537}" sibTransId="{E5F6DB40-9A46-4A73-9066-2FEB6284F8AF}"/>
    <dgm:cxn modelId="{1A95D02F-B682-45FF-9A77-0434F31624F9}" type="presOf" srcId="{40325206-F823-4576-9882-753B8785AD39}" destId="{71FFAB62-D508-49C9-85B1-5FF8EBE97213}" srcOrd="1" destOrd="0" presId="urn:microsoft.com/office/officeart/2005/8/layout/list1"/>
    <dgm:cxn modelId="{9F431C0E-6C79-4822-BC76-8D3C8CFFA36D}" srcId="{4A5039E0-F8CA-4192-A8BC-3A84E336F241}" destId="{50DE4EAC-401B-4946-8615-7DBA9DD944F6}" srcOrd="0" destOrd="0" parTransId="{56AA82EA-95B7-42C8-BF5F-554508DACD87}" sibTransId="{5AF83E40-8C24-4D99-A161-5744C604282D}"/>
    <dgm:cxn modelId="{985C7CD0-5B4A-4D7E-A7AB-66161CCF6361}" srcId="{CB54CA13-38CB-428B-B4CE-19B4F0C02A48}" destId="{C533D7D1-C302-47DE-B1CD-C6ACB9DA0B5F}" srcOrd="0" destOrd="0" parTransId="{864BD201-CAD9-4D83-8DD8-1B778EF49479}" sibTransId="{3C8BED92-D488-48B3-89A2-C1E11B4C2B5D}"/>
    <dgm:cxn modelId="{97D62FC5-902F-473B-8D4D-FF699FA0C9C7}" type="presOf" srcId="{81A67B08-52E0-4C32-8E5E-C61B0170E333}" destId="{4C8D52DE-1A26-4141-B146-3098DD83BA8F}" srcOrd="1" destOrd="0" presId="urn:microsoft.com/office/officeart/2005/8/layout/list1"/>
    <dgm:cxn modelId="{428EA6DF-0DD3-4F36-868F-C646F711044E}" type="presOf" srcId="{CB54CA13-38CB-428B-B4CE-19B4F0C02A48}" destId="{7005DD33-C6B8-4F5D-8A2C-7C7B98A09016}" srcOrd="1" destOrd="0" presId="urn:microsoft.com/office/officeart/2005/8/layout/list1"/>
    <dgm:cxn modelId="{4FC30E78-6935-42D8-A8F9-AFAF1E3E5F1D}" srcId="{F8F122D2-6CC9-43F7-9B44-67D7F0B485F6}" destId="{40325206-F823-4576-9882-753B8785AD39}" srcOrd="1" destOrd="0" parTransId="{BCD541E1-F83F-410A-82C3-E3CAB26951A3}" sibTransId="{9C314970-9522-4E02-8891-BDEA3000C9F8}"/>
    <dgm:cxn modelId="{C583AB98-9584-4193-B2FB-6D0D88740EB9}" type="presParOf" srcId="{D5A13627-CE7F-4727-B11E-6C7A27CA2C45}" destId="{C0E8F22F-4574-4139-A51D-88BD9DF37809}" srcOrd="0" destOrd="0" presId="urn:microsoft.com/office/officeart/2005/8/layout/list1"/>
    <dgm:cxn modelId="{ACB1CEC6-3985-4E10-B76D-E8321757E763}" type="presParOf" srcId="{C0E8F22F-4574-4139-A51D-88BD9DF37809}" destId="{BB2DB84D-9C76-41DD-BF40-720C4F717405}" srcOrd="0" destOrd="0" presId="urn:microsoft.com/office/officeart/2005/8/layout/list1"/>
    <dgm:cxn modelId="{7EF69B6E-65A9-495C-ABCE-BA40048E0D88}" type="presParOf" srcId="{C0E8F22F-4574-4139-A51D-88BD9DF37809}" destId="{61109C7E-B72C-463C-B35E-517FA32A7899}" srcOrd="1" destOrd="0" presId="urn:microsoft.com/office/officeart/2005/8/layout/list1"/>
    <dgm:cxn modelId="{638CB81E-31F7-479F-9FF8-5F1DA6EF43AA}" type="presParOf" srcId="{D5A13627-CE7F-4727-B11E-6C7A27CA2C45}" destId="{DDE72A0C-6EC0-4600-8981-1F17FB6C568B}" srcOrd="1" destOrd="0" presId="urn:microsoft.com/office/officeart/2005/8/layout/list1"/>
    <dgm:cxn modelId="{356CFEAB-EA4D-41BB-951F-7D2D6AE404EE}" type="presParOf" srcId="{D5A13627-CE7F-4727-B11E-6C7A27CA2C45}" destId="{75DC13E0-1A8D-4B56-B9EB-8575DCC4326C}" srcOrd="2" destOrd="0" presId="urn:microsoft.com/office/officeart/2005/8/layout/list1"/>
    <dgm:cxn modelId="{FCE8691C-C7F7-4784-8981-1E6CF0C6A538}" type="presParOf" srcId="{D5A13627-CE7F-4727-B11E-6C7A27CA2C45}" destId="{DABA771D-F950-422E-84E4-FAE848B807B7}" srcOrd="3" destOrd="0" presId="urn:microsoft.com/office/officeart/2005/8/layout/list1"/>
    <dgm:cxn modelId="{211792CC-97A2-4BC5-A639-1461270E76E4}" type="presParOf" srcId="{D5A13627-CE7F-4727-B11E-6C7A27CA2C45}" destId="{EB2ABC6A-E171-4973-BF35-EA627B3AFB56}" srcOrd="4" destOrd="0" presId="urn:microsoft.com/office/officeart/2005/8/layout/list1"/>
    <dgm:cxn modelId="{C730A082-5E9B-41A0-B937-BD18D7B4770D}" type="presParOf" srcId="{EB2ABC6A-E171-4973-BF35-EA627B3AFB56}" destId="{31A6E4B2-0F3B-47BB-8CFB-8816C8C8879A}" srcOrd="0" destOrd="0" presId="urn:microsoft.com/office/officeart/2005/8/layout/list1"/>
    <dgm:cxn modelId="{A8BE99AF-4EF5-4C18-8182-AFE1DE27A36D}" type="presParOf" srcId="{EB2ABC6A-E171-4973-BF35-EA627B3AFB56}" destId="{71FFAB62-D508-49C9-85B1-5FF8EBE97213}" srcOrd="1" destOrd="0" presId="urn:microsoft.com/office/officeart/2005/8/layout/list1"/>
    <dgm:cxn modelId="{517CEC1E-BBC6-451C-BB95-07D27266DF2D}" type="presParOf" srcId="{D5A13627-CE7F-4727-B11E-6C7A27CA2C45}" destId="{CF911C59-E69F-4E22-AC5C-15CA3989F0FB}" srcOrd="5" destOrd="0" presId="urn:microsoft.com/office/officeart/2005/8/layout/list1"/>
    <dgm:cxn modelId="{37649E12-CA5D-49DB-82F3-739431020C2D}" type="presParOf" srcId="{D5A13627-CE7F-4727-B11E-6C7A27CA2C45}" destId="{BC2EB837-A317-47FA-B966-34F3078B5EBB}" srcOrd="6" destOrd="0" presId="urn:microsoft.com/office/officeart/2005/8/layout/list1"/>
    <dgm:cxn modelId="{6D93DE6D-AE73-4F1C-9DC1-DFD98659562A}" type="presParOf" srcId="{D5A13627-CE7F-4727-B11E-6C7A27CA2C45}" destId="{6FF722DF-E6E0-43A5-97E3-F792B38A9EA0}" srcOrd="7" destOrd="0" presId="urn:microsoft.com/office/officeart/2005/8/layout/list1"/>
    <dgm:cxn modelId="{C78D68FC-8529-471C-B79D-5A52FBE5BAA4}" type="presParOf" srcId="{D5A13627-CE7F-4727-B11E-6C7A27CA2C45}" destId="{78D15F5E-B1AD-49D1-81E3-BB2E830FDA72}" srcOrd="8" destOrd="0" presId="urn:microsoft.com/office/officeart/2005/8/layout/list1"/>
    <dgm:cxn modelId="{C80427BE-5150-42B0-85A9-8EF8F3C8278D}" type="presParOf" srcId="{78D15F5E-B1AD-49D1-81E3-BB2E830FDA72}" destId="{87657ED6-739C-4B97-BB35-8F9A2238AFB1}" srcOrd="0" destOrd="0" presId="urn:microsoft.com/office/officeart/2005/8/layout/list1"/>
    <dgm:cxn modelId="{EF8F436B-B010-402A-AF82-800C33979797}" type="presParOf" srcId="{78D15F5E-B1AD-49D1-81E3-BB2E830FDA72}" destId="{4C8D52DE-1A26-4141-B146-3098DD83BA8F}" srcOrd="1" destOrd="0" presId="urn:microsoft.com/office/officeart/2005/8/layout/list1"/>
    <dgm:cxn modelId="{AB46CB2E-ED93-4D28-83FA-BF3CDE9337E7}" type="presParOf" srcId="{D5A13627-CE7F-4727-B11E-6C7A27CA2C45}" destId="{3D952199-969F-4782-BD19-4790CDDA8A72}" srcOrd="9" destOrd="0" presId="urn:microsoft.com/office/officeart/2005/8/layout/list1"/>
    <dgm:cxn modelId="{892F2795-DCBD-43BB-9679-CE84CF705B00}" type="presParOf" srcId="{D5A13627-CE7F-4727-B11E-6C7A27CA2C45}" destId="{8306BB99-AAC5-4816-A6AD-FD7C69F15851}" srcOrd="10" destOrd="0" presId="urn:microsoft.com/office/officeart/2005/8/layout/list1"/>
    <dgm:cxn modelId="{D1BD2E69-F46B-44F8-93D9-8CE68B140CEC}" type="presParOf" srcId="{D5A13627-CE7F-4727-B11E-6C7A27CA2C45}" destId="{C7E52BA4-194D-4AB7-99B3-08DD7FECDE1F}" srcOrd="11" destOrd="0" presId="urn:microsoft.com/office/officeart/2005/8/layout/list1"/>
    <dgm:cxn modelId="{F100F8E4-ADD9-4093-A157-916A56B95A46}" type="presParOf" srcId="{D5A13627-CE7F-4727-B11E-6C7A27CA2C45}" destId="{1F47BEDF-B58A-4F7B-82A3-0826C307D4D2}" srcOrd="12" destOrd="0" presId="urn:microsoft.com/office/officeart/2005/8/layout/list1"/>
    <dgm:cxn modelId="{1AC73B45-91CA-4250-9D65-8E0CEEC96719}" type="presParOf" srcId="{1F47BEDF-B58A-4F7B-82A3-0826C307D4D2}" destId="{D0AB3A47-5C74-4843-9334-EBA6ED53B02A}" srcOrd="0" destOrd="0" presId="urn:microsoft.com/office/officeart/2005/8/layout/list1"/>
    <dgm:cxn modelId="{142ED43C-4BF5-4F8E-8425-57FAFD92231D}" type="presParOf" srcId="{1F47BEDF-B58A-4F7B-82A3-0826C307D4D2}" destId="{7005DD33-C6B8-4F5D-8A2C-7C7B98A09016}" srcOrd="1" destOrd="0" presId="urn:microsoft.com/office/officeart/2005/8/layout/list1"/>
    <dgm:cxn modelId="{F7F30694-553A-419D-A789-4C5218104220}" type="presParOf" srcId="{D5A13627-CE7F-4727-B11E-6C7A27CA2C45}" destId="{3A6228FD-3D1C-4465-B948-12CF6C5EF943}" srcOrd="13" destOrd="0" presId="urn:microsoft.com/office/officeart/2005/8/layout/list1"/>
    <dgm:cxn modelId="{F61FC53D-951D-492D-B55A-15B806CD1187}" type="presParOf" srcId="{D5A13627-CE7F-4727-B11E-6C7A27CA2C45}" destId="{8A5A2671-7AED-4475-B0C8-6396CDC54CC0}" srcOrd="14" destOrd="0" presId="urn:microsoft.com/office/officeart/2005/8/layout/list1"/>
    <dgm:cxn modelId="{0BFCC460-4FEE-4CDB-B7CE-81BBAFA3B9A6}" type="presParOf" srcId="{D5A13627-CE7F-4727-B11E-6C7A27CA2C45}" destId="{97D4CF81-C5F2-45A0-B8A1-8C6ABA629353}" srcOrd="15" destOrd="0" presId="urn:microsoft.com/office/officeart/2005/8/layout/list1"/>
    <dgm:cxn modelId="{5D60B824-D0AF-44B4-9600-675A94B09C86}" type="presParOf" srcId="{D5A13627-CE7F-4727-B11E-6C7A27CA2C45}" destId="{834BA5BC-EA33-4314-A9D5-0577BC5DC962}" srcOrd="16" destOrd="0" presId="urn:microsoft.com/office/officeart/2005/8/layout/list1"/>
    <dgm:cxn modelId="{E2FBFFA1-EE46-4431-9D8E-B796B7BC98D7}" type="presParOf" srcId="{834BA5BC-EA33-4314-A9D5-0577BC5DC962}" destId="{9844CB50-7BBB-40F1-8FF0-8DB25A65AE75}" srcOrd="0" destOrd="0" presId="urn:microsoft.com/office/officeart/2005/8/layout/list1"/>
    <dgm:cxn modelId="{E1578602-5FF2-4187-BE93-1CB49643EAA4}" type="presParOf" srcId="{834BA5BC-EA33-4314-A9D5-0577BC5DC962}" destId="{99A3A260-9494-4037-BCDE-04B30154833A}" srcOrd="1" destOrd="0" presId="urn:microsoft.com/office/officeart/2005/8/layout/list1"/>
    <dgm:cxn modelId="{A232074B-C80A-4462-8349-DD7498535742}" type="presParOf" srcId="{D5A13627-CE7F-4727-B11E-6C7A27CA2C45}" destId="{74F9465B-DE0B-44CA-A2D4-EEF089CBD562}" srcOrd="17" destOrd="0" presId="urn:microsoft.com/office/officeart/2005/8/layout/list1"/>
    <dgm:cxn modelId="{207D9498-486E-4F5E-8F22-AFFBBD382DED}" type="presParOf" srcId="{D5A13627-CE7F-4727-B11E-6C7A27CA2C45}" destId="{EC0FC7EA-FFF7-4762-9C83-89AFEFB2AC3A}" srcOrd="18" destOrd="0" presId="urn:microsoft.com/office/officeart/2005/8/layout/list1"/>
    <dgm:cxn modelId="{53B8B1BA-2AE2-4030-ADFB-B78214AA9E7B}" type="presParOf" srcId="{D5A13627-CE7F-4727-B11E-6C7A27CA2C45}" destId="{C0E48DB2-0477-40CF-96B4-9A7281EF988E}" srcOrd="19" destOrd="0" presId="urn:microsoft.com/office/officeart/2005/8/layout/list1"/>
    <dgm:cxn modelId="{7CBCFA43-9C64-44DB-BAD2-5C2BB1126D8E}" type="presParOf" srcId="{D5A13627-CE7F-4727-B11E-6C7A27CA2C45}" destId="{480B756B-80FD-475D-8DD7-855B7DFF7E67}" srcOrd="20" destOrd="0" presId="urn:microsoft.com/office/officeart/2005/8/layout/list1"/>
    <dgm:cxn modelId="{53867C9E-A390-44E9-8412-6FE8A7448303}" type="presParOf" srcId="{480B756B-80FD-475D-8DD7-855B7DFF7E67}" destId="{C9FDED5B-A8B4-4961-98BD-6E06BECE50B3}" srcOrd="0" destOrd="0" presId="urn:microsoft.com/office/officeart/2005/8/layout/list1"/>
    <dgm:cxn modelId="{BD664F5F-E31C-4C21-844C-7F2DE60F5856}" type="presParOf" srcId="{480B756B-80FD-475D-8DD7-855B7DFF7E67}" destId="{DD32CD3E-076A-4DE8-A49A-41E42B7AFC70}" srcOrd="1" destOrd="0" presId="urn:microsoft.com/office/officeart/2005/8/layout/list1"/>
    <dgm:cxn modelId="{41EB1289-2FB0-4FFD-8229-FECD882C89AC}" type="presParOf" srcId="{D5A13627-CE7F-4727-B11E-6C7A27CA2C45}" destId="{32E3E6E2-DC8B-435B-A05C-37C79137016A}" srcOrd="21" destOrd="0" presId="urn:microsoft.com/office/officeart/2005/8/layout/list1"/>
    <dgm:cxn modelId="{717E4F33-813B-498A-B6A6-4BCE7F1EEAB5}" type="presParOf" srcId="{D5A13627-CE7F-4727-B11E-6C7A27CA2C45}" destId="{7B6EF998-BCA1-4578-BC62-E545B864CEF9}" srcOrd="22" destOrd="0" presId="urn:microsoft.com/office/officeart/2005/8/layout/list1"/>
    <dgm:cxn modelId="{2F971F09-32FE-46BD-8B81-532C91ACF6B3}" type="presParOf" srcId="{D5A13627-CE7F-4727-B11E-6C7A27CA2C45}" destId="{3E9225AC-ECD5-46D4-B6D6-9610C722CC55}" srcOrd="23" destOrd="0" presId="urn:microsoft.com/office/officeart/2005/8/layout/list1"/>
    <dgm:cxn modelId="{D2A3FEB0-7398-477D-B950-29FA06897F1A}" type="presParOf" srcId="{D5A13627-CE7F-4727-B11E-6C7A27CA2C45}" destId="{94AED3A8-2569-40D1-BDD2-E399D2152794}" srcOrd="24" destOrd="0" presId="urn:microsoft.com/office/officeart/2005/8/layout/list1"/>
    <dgm:cxn modelId="{498E1C7B-4022-4F2A-A99D-EB45C9345123}" type="presParOf" srcId="{94AED3A8-2569-40D1-BDD2-E399D2152794}" destId="{578B35B0-D162-4FE4-8F46-D254D2C9131A}" srcOrd="0" destOrd="0" presId="urn:microsoft.com/office/officeart/2005/8/layout/list1"/>
    <dgm:cxn modelId="{78A4124C-A5C8-49AD-A797-142D5CCA2FEE}" type="presParOf" srcId="{94AED3A8-2569-40D1-BDD2-E399D2152794}" destId="{163F59A6-6BF7-43CA-BBD4-0B4765BB8E0F}" srcOrd="1" destOrd="0" presId="urn:microsoft.com/office/officeart/2005/8/layout/list1"/>
    <dgm:cxn modelId="{BCAF054E-62BD-4311-A83D-3AA0BD57B04E}" type="presParOf" srcId="{D5A13627-CE7F-4727-B11E-6C7A27CA2C45}" destId="{91537C24-9963-4178-968F-A0630C5F5A6A}" srcOrd="25" destOrd="0" presId="urn:microsoft.com/office/officeart/2005/8/layout/list1"/>
    <dgm:cxn modelId="{6123962F-2F9D-47DD-818C-F7015462339B}" type="presParOf" srcId="{D5A13627-CE7F-4727-B11E-6C7A27CA2C45}" destId="{D635C830-94C1-42CA-AC50-1D69B6CA951F}" srcOrd="26" destOrd="0" presId="urn:microsoft.com/office/officeart/2005/8/layout/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QuickStyle" Target="../diagrams/quickStyle3.xml"/><Relationship Id="rId18" Type="http://schemas.openxmlformats.org/officeDocument/2006/relationships/diagramColors" Target="../diagrams/colors4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12" Type="http://schemas.openxmlformats.org/officeDocument/2006/relationships/diagramLayout" Target="../diagrams/layout3.xml"/><Relationship Id="rId17" Type="http://schemas.openxmlformats.org/officeDocument/2006/relationships/diagramQuickStyle" Target="../diagrams/quickStyle4.xml"/><Relationship Id="rId2" Type="http://schemas.openxmlformats.org/officeDocument/2006/relationships/image" Target="../media/image1.jpeg"/><Relationship Id="rId16" Type="http://schemas.openxmlformats.org/officeDocument/2006/relationships/diagramLayout" Target="../diagrams/layout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Data" Target="../diagrams/data3.xml"/><Relationship Id="rId5" Type="http://schemas.openxmlformats.org/officeDocument/2006/relationships/diagramQuickStyle" Target="../diagrams/quickStyle1.xml"/><Relationship Id="rId15" Type="http://schemas.openxmlformats.org/officeDocument/2006/relationships/diagramData" Target="../diagrams/data4.xml"/><Relationship Id="rId10" Type="http://schemas.openxmlformats.org/officeDocument/2006/relationships/diagramColors" Target="../diagrams/colors2.xml"/><Relationship Id="rId19" Type="http://schemas.openxmlformats.org/officeDocument/2006/relationships/image" Target="../media/image2.jpeg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Relationship Id="rId14" Type="http://schemas.openxmlformats.org/officeDocument/2006/relationships/diagramColors" Target="../diagrams/colors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4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90%D0%BD%D0%B3%D0%BB%D0%B8%D0%B9%D1%81%D0%BA%D0%B8%D0%B9_%D1%8F%D0%B7%D1%8B%D0%BA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90%D0%BD%D0%B3%D0%BB%D0%B8%D0%B9%D1%81%D0%BA%D0%B8%D0%B9_%D1%8F%D0%B7%D1%8B%D0%BA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234679"/>
          </a:xfrm>
        </p:spPr>
        <p:txBody>
          <a:bodyPr>
            <a:normAutofit/>
          </a:bodyPr>
          <a:lstStyle/>
          <a:p>
            <a:r>
              <a:rPr lang="ru-RU" b="1" dirty="0"/>
              <a:t>Общее макроэкономическое равновесие.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Модель </a:t>
            </a:r>
            <a:r>
              <a:rPr lang="ru-RU" b="1" dirty="0" err="1"/>
              <a:t>AD-AS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648072"/>
          </a:xfrm>
        </p:spPr>
        <p:txBody>
          <a:bodyPr/>
          <a:lstStyle/>
          <a:p>
            <a:r>
              <a:rPr lang="ru-RU" b="1" dirty="0" smtClean="0"/>
              <a:t>Лекция 8.</a:t>
            </a:r>
            <a:endParaRPr lang="ru-RU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456716" y="5301208"/>
            <a:ext cx="6400800" cy="10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4285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7738"/>
            <a:ext cx="9144000" cy="11430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Вопрос 1. </a:t>
            </a:r>
            <a:r>
              <a:rPr lang="ru-RU" sz="3200" b="1" u="sng" dirty="0" smtClean="0"/>
              <a:t>Понятие </a:t>
            </a:r>
            <a:r>
              <a:rPr lang="ru-RU" sz="3200" b="1" u="sng" dirty="0"/>
              <a:t>и виды </a:t>
            </a:r>
            <a:r>
              <a:rPr lang="ru-RU" sz="3200" b="1" u="sng" dirty="0" smtClean="0"/>
              <a:t/>
            </a:r>
            <a:br>
              <a:rPr lang="ru-RU" sz="3200" b="1" u="sng" dirty="0" smtClean="0"/>
            </a:br>
            <a:r>
              <a:rPr lang="ru-RU" sz="3200" b="1" u="sng" dirty="0" smtClean="0"/>
              <a:t>м</a:t>
            </a:r>
            <a:r>
              <a:rPr lang="ru-RU" sz="3200" b="1" u="sng" dirty="0" smtClean="0">
                <a:solidFill>
                  <a:srgbClr val="FF0000"/>
                </a:solidFill>
              </a:rPr>
              <a:t>а</a:t>
            </a:r>
            <a:r>
              <a:rPr lang="ru-RU" sz="3200" b="1" u="sng" dirty="0" smtClean="0"/>
              <a:t>кроэкономического </a:t>
            </a:r>
            <a:r>
              <a:rPr lang="ru-RU" sz="3200" b="1" u="sng" dirty="0"/>
              <a:t>равновесия</a:t>
            </a:r>
            <a:endParaRPr lang="ru-RU" sz="3200" dirty="0"/>
          </a:p>
        </p:txBody>
      </p:sp>
      <p:pic>
        <p:nvPicPr>
          <p:cNvPr id="4" name="Рисунок 3" descr="http://www.grandars.ru/images/1/review/id/1244/38977b4aab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756" y="1052736"/>
            <a:ext cx="9036495" cy="54006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1043602702"/>
              </p:ext>
            </p:extLst>
          </p:nvPr>
        </p:nvGraphicFramePr>
        <p:xfrm>
          <a:off x="-39004" y="2846183"/>
          <a:ext cx="4557252" cy="1689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9756" y="1196324"/>
            <a:ext cx="8856984" cy="830997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Макроэкономическое равновесие характеризуется сбалансированностью и пропорциональностью:</a:t>
            </a:r>
            <a:endParaRPr lang="ru-RU" sz="2400" b="1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377543945"/>
              </p:ext>
            </p:extLst>
          </p:nvPr>
        </p:nvGraphicFramePr>
        <p:xfrm>
          <a:off x="4608003" y="2877714"/>
          <a:ext cx="4355976" cy="15452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546140259"/>
              </p:ext>
            </p:extLst>
          </p:nvPr>
        </p:nvGraphicFramePr>
        <p:xfrm>
          <a:off x="0" y="4941168"/>
          <a:ext cx="4932039" cy="1512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3227213536"/>
              </p:ext>
            </p:extLst>
          </p:nvPr>
        </p:nvGraphicFramePr>
        <p:xfrm>
          <a:off x="4940424" y="4869160"/>
          <a:ext cx="4096072" cy="1727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01997" y="2027321"/>
            <a:ext cx="8856984" cy="830997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Равновесие отражает тот выбор, который устраивает всех  в обществе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22539" y="3332029"/>
            <a:ext cx="8856984" cy="1692771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!</a:t>
            </a:r>
            <a:r>
              <a:rPr lang="ru-RU" sz="2400" b="1" dirty="0" smtClean="0"/>
              <a:t> Общим равновесием называется равновесное состояние всей рыночной системы, под которым понимается установление равенства спроса и предложения на всех </a:t>
            </a:r>
          </a:p>
          <a:p>
            <a:pPr algn="ctr"/>
            <a:r>
              <a:rPr lang="ru-RU" sz="3200" b="1" dirty="0" smtClean="0"/>
              <a:t>взаимосвязанных рынках</a:t>
            </a:r>
            <a:endParaRPr lang="ru-RU" sz="3200" b="1" dirty="0"/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134643" y="3308381"/>
            <a:ext cx="2664296" cy="846385"/>
          </a:xfrm>
          <a:prstGeom prst="wedgeRoundRectCallout">
            <a:avLst>
              <a:gd name="adj1" fmla="val 45040"/>
              <a:gd name="adj2" fmla="val 118261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Рынок конечных товаров и услуг</a:t>
            </a:r>
            <a:endParaRPr lang="ru-RU" sz="2400" dirty="0"/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2987824" y="3332029"/>
            <a:ext cx="2664296" cy="846385"/>
          </a:xfrm>
          <a:prstGeom prst="wedgeRoundRectCallout">
            <a:avLst>
              <a:gd name="adj1" fmla="val -3120"/>
              <a:gd name="adj2" fmla="val 107805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Рынок факторов производства</a:t>
            </a:r>
            <a:endParaRPr lang="ru-RU" sz="2400" dirty="0"/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5991749" y="3278277"/>
            <a:ext cx="2664296" cy="846385"/>
          </a:xfrm>
          <a:prstGeom prst="wedgeRoundRectCallout">
            <a:avLst>
              <a:gd name="adj1" fmla="val -64564"/>
              <a:gd name="adj2" fmla="val 126974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Денежный рынок</a:t>
            </a:r>
            <a:endParaRPr lang="ru-RU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116884" y="700647"/>
            <a:ext cx="9009367" cy="600164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dirty="0" smtClean="0"/>
              <a:t>Таким образом:</a:t>
            </a:r>
          </a:p>
          <a:p>
            <a:pPr algn="r"/>
            <a:r>
              <a:rPr lang="ru-RU" sz="3200" b="1" dirty="0" smtClean="0"/>
              <a:t>  </a:t>
            </a:r>
            <a:r>
              <a:rPr lang="ru-RU" sz="3200" b="1" dirty="0" smtClean="0">
                <a:solidFill>
                  <a:srgbClr val="FF0000"/>
                </a:solidFill>
              </a:rPr>
              <a:t>Совпадение</a:t>
            </a:r>
            <a:r>
              <a:rPr lang="ru-RU" sz="3200" b="1" dirty="0" smtClean="0"/>
              <a:t> планов </a:t>
            </a:r>
          </a:p>
          <a:p>
            <a:pPr algn="r"/>
            <a:r>
              <a:rPr lang="ru-RU" sz="3200" b="1" dirty="0" smtClean="0"/>
              <a:t>всех покупателей относительно </a:t>
            </a:r>
          </a:p>
          <a:p>
            <a:pPr algn="r"/>
            <a:r>
              <a:rPr lang="ru-RU" sz="3200" b="1" dirty="0" smtClean="0"/>
              <a:t>объемов покупок </a:t>
            </a:r>
          </a:p>
          <a:p>
            <a:pPr algn="r"/>
            <a:r>
              <a:rPr lang="ru-RU" sz="3200" b="1" dirty="0" smtClean="0"/>
              <a:t>с планами продавцов относительно </a:t>
            </a:r>
          </a:p>
          <a:p>
            <a:pPr algn="r"/>
            <a:r>
              <a:rPr lang="ru-RU" sz="3200" b="1" dirty="0" smtClean="0"/>
              <a:t>объемов продаж – </a:t>
            </a:r>
          </a:p>
          <a:p>
            <a:pPr algn="r"/>
            <a:r>
              <a:rPr lang="ru-RU" sz="3200" b="1" dirty="0" smtClean="0">
                <a:solidFill>
                  <a:srgbClr val="FF0000"/>
                </a:solidFill>
              </a:rPr>
              <a:t>равновесие</a:t>
            </a:r>
            <a:r>
              <a:rPr lang="ru-RU" sz="3200" b="1" dirty="0" smtClean="0"/>
              <a:t> в национальной экономике</a:t>
            </a:r>
          </a:p>
          <a:p>
            <a:pPr algn="r"/>
            <a:endParaRPr lang="ru-RU" sz="32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r"/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</a:rPr>
              <a:t>высшая цель структурной политики общества!!</a:t>
            </a:r>
          </a:p>
          <a:p>
            <a:pPr algn="r"/>
            <a:endParaRPr lang="ru-RU" sz="3200" b="1" dirty="0" smtClean="0"/>
          </a:p>
          <a:p>
            <a:pPr algn="r"/>
            <a:r>
              <a:rPr lang="ru-RU" sz="3200" b="1" dirty="0" smtClean="0">
                <a:solidFill>
                  <a:srgbClr val="FF0000"/>
                </a:solidFill>
              </a:rPr>
              <a:t>Несовпадение </a:t>
            </a:r>
            <a:r>
              <a:rPr lang="ru-RU" sz="3200" b="1" dirty="0" smtClean="0"/>
              <a:t>планов – </a:t>
            </a:r>
          </a:p>
          <a:p>
            <a:pPr algn="r"/>
            <a:r>
              <a:rPr lang="ru-RU" sz="3200" b="1" dirty="0" smtClean="0">
                <a:solidFill>
                  <a:srgbClr val="FF0000"/>
                </a:solidFill>
              </a:rPr>
              <a:t>неравновесие</a:t>
            </a:r>
            <a:r>
              <a:rPr lang="ru-RU" sz="3200" b="1" dirty="0" smtClean="0"/>
              <a:t> в национальной экономике </a:t>
            </a:r>
            <a:endParaRPr lang="ru-RU" sz="3200" b="1" dirty="0"/>
          </a:p>
        </p:txBody>
      </p:sp>
      <p:pic>
        <p:nvPicPr>
          <p:cNvPr id="1027" name="Picture 3" descr="C:\Users\fora\Documents\Галина\Работа\2017-2018\Макроэкономика\Лекции осень 2017\Лекции мои новые\картинки для лекций\картинки для Л3\kubik_3484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324"/>
            <a:ext cx="2142597" cy="2142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09179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 animBg="1"/>
      <p:bldGraphic spid="7" grpId="0">
        <p:bldAsOne/>
      </p:bldGraphic>
      <p:bldGraphic spid="8" grpId="0">
        <p:bldAsOne/>
      </p:bldGraphic>
      <p:bldGraphic spid="9" grpId="0">
        <p:bldAsOne/>
      </p:bldGraphic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Схема 29"/>
          <p:cNvGraphicFramePr/>
          <p:nvPr>
            <p:extLst>
              <p:ext uri="{D42A27DB-BD31-4B8C-83A1-F6EECF244321}">
                <p14:modId xmlns:p14="http://schemas.microsoft.com/office/powerpoint/2010/main" xmlns="" val="2387917357"/>
              </p:ext>
            </p:extLst>
          </p:nvPr>
        </p:nvGraphicFramePr>
        <p:xfrm>
          <a:off x="375221" y="1124744"/>
          <a:ext cx="8813675" cy="5625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835" y="24674"/>
            <a:ext cx="8800661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Виды макроэкономического равновесия</a:t>
            </a:r>
            <a:endParaRPr lang="ru-RU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05482" y="1213912"/>
            <a:ext cx="8938518" cy="31085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sz="2800" b="1" dirty="0" smtClean="0"/>
              <a:t>Первой </a:t>
            </a:r>
            <a:r>
              <a:rPr lang="ru-RU" sz="2800" b="1" dirty="0"/>
              <a:t>моделью </a:t>
            </a:r>
            <a:endParaRPr lang="ru-RU" sz="2800" b="1" dirty="0" smtClean="0"/>
          </a:p>
          <a:p>
            <a:pPr algn="r"/>
            <a:r>
              <a:rPr lang="ru-RU" sz="2800" b="1" dirty="0" smtClean="0"/>
              <a:t>макроэкономического </a:t>
            </a:r>
            <a:r>
              <a:rPr lang="ru-RU" sz="2800" b="1" dirty="0"/>
              <a:t>равновесия </a:t>
            </a:r>
            <a:endParaRPr lang="ru-RU" sz="2800" b="1" dirty="0" smtClean="0"/>
          </a:p>
          <a:p>
            <a:pPr algn="r"/>
            <a:r>
              <a:rPr lang="ru-RU" sz="2800" b="1" dirty="0" smtClean="0"/>
              <a:t>считается модель Франсуа </a:t>
            </a:r>
            <a:r>
              <a:rPr lang="ru-RU" sz="2800" b="1" dirty="0" err="1"/>
              <a:t>Кенэ</a:t>
            </a:r>
            <a:r>
              <a:rPr lang="ru-RU" sz="2800" b="1" dirty="0"/>
              <a:t> </a:t>
            </a:r>
            <a:endParaRPr lang="ru-RU" sz="2800" b="1" dirty="0" smtClean="0"/>
          </a:p>
          <a:p>
            <a:pPr algn="r"/>
            <a:r>
              <a:rPr lang="ru-RU" sz="2800" b="1" dirty="0" smtClean="0"/>
              <a:t> </a:t>
            </a:r>
            <a:r>
              <a:rPr lang="ru-RU" sz="2800" b="1" dirty="0"/>
              <a:t>знаменитые «Экономические таблицы». </a:t>
            </a:r>
            <a:endParaRPr lang="ru-RU" sz="2800" b="1" dirty="0" smtClean="0"/>
          </a:p>
          <a:p>
            <a:pPr algn="r"/>
            <a:r>
              <a:rPr lang="ru-RU" sz="2800" b="1" dirty="0"/>
              <a:t>П</a:t>
            </a:r>
            <a:r>
              <a:rPr lang="ru-RU" sz="2800" b="1" dirty="0" smtClean="0"/>
              <a:t>редставляют </a:t>
            </a:r>
            <a:r>
              <a:rPr lang="ru-RU" sz="2800" b="1" dirty="0"/>
              <a:t>собой описание простого воспроизводства на примере экономики </a:t>
            </a:r>
            <a:endParaRPr lang="ru-RU" sz="2800" b="1" dirty="0" smtClean="0"/>
          </a:p>
          <a:p>
            <a:pPr algn="r"/>
            <a:r>
              <a:rPr lang="ru-RU" sz="2800" b="1" dirty="0" smtClean="0"/>
              <a:t>Франции </a:t>
            </a:r>
            <a:r>
              <a:rPr lang="ru-RU" sz="2800" b="1" dirty="0" err="1"/>
              <a:t>XVIII</a:t>
            </a:r>
            <a:r>
              <a:rPr lang="ru-RU" sz="2800" b="1" dirty="0"/>
              <a:t> столетия.</a:t>
            </a: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354" y="1213912"/>
            <a:ext cx="2169462" cy="2854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35144" y="1366072"/>
            <a:ext cx="9174334" cy="48320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/>
              <a:t>Одной из первых была разработана </a:t>
            </a:r>
            <a:endParaRPr lang="ru-RU" sz="2800" b="1" dirty="0" smtClean="0"/>
          </a:p>
          <a:p>
            <a:r>
              <a:rPr lang="ru-RU" sz="2800" b="1" dirty="0" smtClean="0"/>
              <a:t>модель Леона </a:t>
            </a:r>
            <a:r>
              <a:rPr lang="ru-RU" sz="2800" b="1" dirty="0"/>
              <a:t>Вальраса, </a:t>
            </a:r>
            <a:endParaRPr lang="ru-RU" sz="2800" b="1" dirty="0" smtClean="0"/>
          </a:p>
          <a:p>
            <a:r>
              <a:rPr lang="ru-RU" sz="2800" b="1" dirty="0" smtClean="0"/>
              <a:t>швейцарского </a:t>
            </a:r>
            <a:r>
              <a:rPr lang="ru-RU" sz="2800" b="1" dirty="0"/>
              <a:t>экономиста и </a:t>
            </a:r>
            <a:endParaRPr lang="ru-RU" sz="2800" b="1" dirty="0" smtClean="0"/>
          </a:p>
          <a:p>
            <a:r>
              <a:rPr lang="ru-RU" sz="2800" b="1" dirty="0" smtClean="0"/>
              <a:t>математика</a:t>
            </a:r>
            <a:r>
              <a:rPr lang="ru-RU" sz="2800" b="1" dirty="0"/>
              <a:t>, </a:t>
            </a:r>
            <a:endParaRPr lang="ru-RU" sz="2800" b="1" dirty="0" smtClean="0"/>
          </a:p>
          <a:p>
            <a:r>
              <a:rPr lang="ru-RU" sz="2800" b="1" dirty="0" smtClean="0"/>
              <a:t>который </a:t>
            </a:r>
            <a:r>
              <a:rPr lang="ru-RU" sz="2800" b="1" dirty="0"/>
              <a:t>пытался выяснить, </a:t>
            </a:r>
            <a:endParaRPr lang="ru-RU" sz="2800" b="1" dirty="0" smtClean="0"/>
          </a:p>
          <a:p>
            <a:r>
              <a:rPr lang="ru-RU" sz="2800" b="1" dirty="0" smtClean="0"/>
              <a:t>на </a:t>
            </a:r>
            <a:r>
              <a:rPr lang="ru-RU" sz="2800" b="1" dirty="0"/>
              <a:t>основании каких принципов </a:t>
            </a:r>
            <a:endParaRPr lang="ru-RU" sz="2800" b="1" dirty="0" smtClean="0"/>
          </a:p>
          <a:p>
            <a:r>
              <a:rPr lang="ru-RU" sz="2800" b="1" dirty="0" smtClean="0"/>
              <a:t>устанавливается </a:t>
            </a:r>
            <a:r>
              <a:rPr lang="ru-RU" sz="2800" b="1" dirty="0"/>
              <a:t>взаимодействие </a:t>
            </a:r>
            <a:endParaRPr lang="ru-RU" sz="2800" b="1" dirty="0" smtClean="0"/>
          </a:p>
          <a:p>
            <a:r>
              <a:rPr lang="ru-RU" sz="2800" b="1" dirty="0" smtClean="0"/>
              <a:t>цен</a:t>
            </a:r>
            <a:r>
              <a:rPr lang="ru-RU" sz="2800" b="1" dirty="0"/>
              <a:t>, затрат, </a:t>
            </a:r>
            <a:r>
              <a:rPr lang="ru-RU" sz="2800" b="1" dirty="0" smtClean="0"/>
              <a:t>объемов </a:t>
            </a:r>
            <a:r>
              <a:rPr lang="ru-RU" sz="2800" b="1" dirty="0"/>
              <a:t>спроса и </a:t>
            </a:r>
            <a:endParaRPr lang="ru-RU" sz="2800" b="1" dirty="0" smtClean="0"/>
          </a:p>
          <a:p>
            <a:r>
              <a:rPr lang="ru-RU" sz="2800" b="1" dirty="0" smtClean="0"/>
              <a:t>предложения </a:t>
            </a:r>
            <a:r>
              <a:rPr lang="ru-RU" sz="2800" b="1" dirty="0"/>
              <a:t>на различных рынках, </a:t>
            </a:r>
            <a:endParaRPr lang="ru-RU" sz="2800" b="1" dirty="0" smtClean="0"/>
          </a:p>
          <a:p>
            <a:r>
              <a:rPr lang="ru-RU" sz="2800" b="1" dirty="0" smtClean="0"/>
              <a:t>устойчиво </a:t>
            </a:r>
            <a:r>
              <a:rPr lang="ru-RU" sz="2800" b="1" dirty="0"/>
              <a:t>ли равновесие</a:t>
            </a:r>
            <a:r>
              <a:rPr lang="ru-RU" sz="2800" b="1" dirty="0" smtClean="0"/>
              <a:t>, а </a:t>
            </a:r>
            <a:r>
              <a:rPr lang="ru-RU" sz="2800" b="1" dirty="0"/>
              <a:t>также ответить на некоторые другие вопросы.</a:t>
            </a:r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92036" y="1366072"/>
            <a:ext cx="2802674" cy="3918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2046449" y="3652941"/>
            <a:ext cx="5256584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3600" dirty="0" smtClean="0"/>
              <a:t>Неоклассическая модель</a:t>
            </a:r>
            <a:endParaRPr lang="ru-RU" sz="3600" dirty="0"/>
          </a:p>
        </p:txBody>
      </p:sp>
      <p:sp>
        <p:nvSpPr>
          <p:cNvPr id="28" name="TextBox 27"/>
          <p:cNvSpPr txBox="1"/>
          <p:nvPr/>
        </p:nvSpPr>
        <p:spPr>
          <a:xfrm>
            <a:off x="60495" y="1401233"/>
            <a:ext cx="5704232" cy="230832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3600" dirty="0" smtClean="0"/>
              <a:t>Классическая модель</a:t>
            </a:r>
          </a:p>
          <a:p>
            <a:r>
              <a:rPr lang="ru-RU" sz="3600" dirty="0" smtClean="0"/>
              <a:t>«совокупный спрос – совокупное предложение»</a:t>
            </a:r>
          </a:p>
          <a:p>
            <a:r>
              <a:rPr lang="ru-RU" sz="3600" dirty="0" smtClean="0"/>
              <a:t>Модель </a:t>
            </a:r>
            <a:r>
              <a:rPr lang="en-US" sz="3600" dirty="0" smtClean="0"/>
              <a:t>AD-AS</a:t>
            </a:r>
            <a:endParaRPr lang="ru-RU" sz="3600" dirty="0"/>
          </a:p>
        </p:txBody>
      </p:sp>
      <p:sp>
        <p:nvSpPr>
          <p:cNvPr id="29" name="TextBox 28"/>
          <p:cNvSpPr txBox="1"/>
          <p:nvPr/>
        </p:nvSpPr>
        <p:spPr>
          <a:xfrm>
            <a:off x="4090817" y="4322455"/>
            <a:ext cx="5053183" cy="230832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3600" dirty="0" smtClean="0"/>
              <a:t>Кейнсианская модель</a:t>
            </a:r>
          </a:p>
          <a:p>
            <a:r>
              <a:rPr lang="ru-RU" sz="3600" dirty="0" smtClean="0"/>
              <a:t>«национальный доход – совокупные расходы»</a:t>
            </a:r>
          </a:p>
          <a:p>
            <a:r>
              <a:rPr lang="ru-RU" sz="3600" dirty="0" smtClean="0"/>
              <a:t>«кейнсианский крест»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140192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0" grpId="0">
        <p:bldAsOne/>
      </p:bldGraphic>
      <p:bldP spid="23" grpId="0" animBg="1"/>
      <p:bldP spid="25" grpId="0" animBg="1"/>
      <p:bldP spid="27" grpId="0" animBg="1"/>
      <p:bldP spid="28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640" y="0"/>
            <a:ext cx="8964488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b="1" dirty="0" smtClean="0"/>
              <a:t>Вопрос 2. </a:t>
            </a:r>
            <a:r>
              <a:rPr lang="ru-RU" b="1" u="sng" dirty="0"/>
              <a:t>Модель  совокупного  </a:t>
            </a:r>
            <a:r>
              <a:rPr lang="ru-RU" b="1" u="sng" dirty="0" smtClean="0"/>
              <a:t>спроса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268760"/>
            <a:ext cx="4320480" cy="50783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 err="1" smtClean="0"/>
              <a:t>Совоку́пный</a:t>
            </a:r>
            <a:r>
              <a:rPr lang="ru-RU" sz="3200" b="1" dirty="0" smtClean="0"/>
              <a:t> </a:t>
            </a:r>
            <a:r>
              <a:rPr lang="ru-RU" sz="3200" b="1" dirty="0"/>
              <a:t>спрос</a:t>
            </a:r>
            <a:r>
              <a:rPr lang="ru-RU" sz="3200" dirty="0"/>
              <a:t> </a:t>
            </a:r>
            <a:endParaRPr lang="ru-RU" sz="3200" dirty="0" smtClean="0"/>
          </a:p>
          <a:p>
            <a:r>
              <a:rPr lang="ru-RU" sz="3200" dirty="0" smtClean="0"/>
              <a:t>(</a:t>
            </a:r>
            <a:r>
              <a:rPr lang="ru-RU" sz="3200" dirty="0">
                <a:hlinkClick r:id="rId2" tooltip="Английский язык"/>
              </a:rPr>
              <a:t>англ.</a:t>
            </a:r>
            <a:r>
              <a:rPr lang="ru-RU" sz="3200" dirty="0"/>
              <a:t> </a:t>
            </a:r>
            <a:r>
              <a:rPr lang="ru-RU" sz="3200" i="1" dirty="0" err="1"/>
              <a:t>aggregate</a:t>
            </a:r>
            <a:r>
              <a:rPr lang="ru-RU" sz="3200" i="1" dirty="0"/>
              <a:t> </a:t>
            </a:r>
            <a:r>
              <a:rPr lang="ru-RU" sz="3200" i="1" dirty="0" err="1" smtClean="0"/>
              <a:t>demand</a:t>
            </a:r>
            <a:r>
              <a:rPr lang="ru-RU" sz="3200" i="1" dirty="0" smtClean="0"/>
              <a:t> </a:t>
            </a:r>
            <a:r>
              <a:rPr lang="en-US" sz="3200" i="1" dirty="0" smtClean="0"/>
              <a:t>AD</a:t>
            </a:r>
            <a:r>
              <a:rPr lang="ru-RU" sz="3200" dirty="0" smtClean="0"/>
              <a:t>)</a:t>
            </a:r>
            <a:r>
              <a:rPr lang="ru-RU" sz="3200" dirty="0"/>
              <a:t> </a:t>
            </a:r>
            <a:r>
              <a:rPr lang="ru-RU" sz="3200" dirty="0" smtClean="0"/>
              <a:t>- это сумма всех видов спроса; </a:t>
            </a:r>
          </a:p>
          <a:p>
            <a:pPr algn="ctr"/>
            <a:r>
              <a:rPr lang="ru-RU" sz="3200" dirty="0"/>
              <a:t>и</a:t>
            </a:r>
            <a:r>
              <a:rPr lang="ru-RU" sz="3200" dirty="0" smtClean="0"/>
              <a:t>ли </a:t>
            </a:r>
          </a:p>
          <a:p>
            <a:r>
              <a:rPr lang="ru-RU" sz="3200" dirty="0" smtClean="0"/>
              <a:t>суммарный спрос на </a:t>
            </a:r>
            <a:r>
              <a:rPr lang="ru-RU" sz="3600" b="1" dirty="0" smtClean="0"/>
              <a:t>всю</a:t>
            </a:r>
            <a:r>
              <a:rPr lang="ru-RU" sz="3200" dirty="0" smtClean="0"/>
              <a:t> конечную продукцию и услуги, произведенные в обществе</a:t>
            </a:r>
            <a:endParaRPr lang="ru-RU" sz="3200" dirty="0"/>
          </a:p>
        </p:txBody>
      </p:sp>
      <p:sp>
        <p:nvSpPr>
          <p:cNvPr id="5" name="Прямоугольная выноска 4"/>
          <p:cNvSpPr/>
          <p:nvPr/>
        </p:nvSpPr>
        <p:spPr>
          <a:xfrm>
            <a:off x="4788024" y="908721"/>
            <a:ext cx="3672408" cy="792088"/>
          </a:xfrm>
          <a:prstGeom prst="wedgeRectCallout">
            <a:avLst>
              <a:gd name="adj1" fmla="val -148295"/>
              <a:gd name="adj2" fmla="val 342971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Спрос на потребительские товары и услуги (</a:t>
            </a:r>
            <a:r>
              <a:rPr lang="ru-RU" sz="2000" b="1" dirty="0" smtClean="0">
                <a:solidFill>
                  <a:srgbClr val="FF0000"/>
                </a:solidFill>
              </a:rPr>
              <a:t>С</a:t>
            </a:r>
            <a:r>
              <a:rPr lang="ru-RU" sz="2000" b="1" dirty="0" smtClean="0"/>
              <a:t>)</a:t>
            </a:r>
            <a:endParaRPr lang="ru-RU" sz="2000" b="1" dirty="0"/>
          </a:p>
        </p:txBody>
      </p:sp>
      <p:sp>
        <p:nvSpPr>
          <p:cNvPr id="6" name="Прямоугольная выноска 5"/>
          <p:cNvSpPr/>
          <p:nvPr/>
        </p:nvSpPr>
        <p:spPr>
          <a:xfrm>
            <a:off x="4820072" y="1779424"/>
            <a:ext cx="3672408" cy="864095"/>
          </a:xfrm>
          <a:prstGeom prst="wedgeRectCallout">
            <a:avLst>
              <a:gd name="adj1" fmla="val -149838"/>
              <a:gd name="adj2" fmla="val 20825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Спрос на инвестиционные товары (</a:t>
            </a:r>
            <a:r>
              <a:rPr lang="en-US" sz="2000" b="1" dirty="0" smtClean="0">
                <a:solidFill>
                  <a:srgbClr val="FF0000"/>
                </a:solidFill>
              </a:rPr>
              <a:t>I</a:t>
            </a:r>
            <a:r>
              <a:rPr lang="ru-RU" sz="2000" b="1" dirty="0" smtClean="0"/>
              <a:t>)</a:t>
            </a:r>
            <a:endParaRPr lang="ru-RU" sz="2000" b="1" dirty="0"/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4815787" y="2643519"/>
            <a:ext cx="3652418" cy="720080"/>
          </a:xfrm>
          <a:prstGeom prst="wedgeRectCallout">
            <a:avLst>
              <a:gd name="adj1" fmla="val -150066"/>
              <a:gd name="adj2" fmla="val 135733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Спрос на товары и услуги со стороны государства (</a:t>
            </a:r>
            <a:r>
              <a:rPr lang="en-US" sz="2000" b="1" dirty="0" smtClean="0">
                <a:solidFill>
                  <a:srgbClr val="FF0000"/>
                </a:solidFill>
              </a:rPr>
              <a:t>G</a:t>
            </a:r>
            <a:r>
              <a:rPr lang="ru-RU" sz="2000" b="1" dirty="0" smtClean="0"/>
              <a:t>)</a:t>
            </a:r>
            <a:endParaRPr lang="ru-RU" sz="2000" b="1" dirty="0"/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4809768" y="3522573"/>
            <a:ext cx="3650664" cy="689213"/>
          </a:xfrm>
          <a:prstGeom prst="wedgeRectCallout">
            <a:avLst>
              <a:gd name="adj1" fmla="val -150398"/>
              <a:gd name="adj2" fmla="val 16592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Чистый экспорт (</a:t>
            </a:r>
            <a:r>
              <a:rPr lang="en-US" sz="2000" b="1" dirty="0" err="1" smtClean="0">
                <a:solidFill>
                  <a:srgbClr val="FF0000"/>
                </a:solidFill>
              </a:rPr>
              <a:t>NX</a:t>
            </a:r>
            <a:r>
              <a:rPr lang="ru-RU" sz="2000" b="1" dirty="0" smtClean="0"/>
              <a:t>)</a:t>
            </a:r>
            <a:endParaRPr lang="ru-RU" sz="20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258397" y="4365104"/>
            <a:ext cx="4767197" cy="22467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/>
              <a:t>Т.о</a:t>
            </a:r>
            <a:r>
              <a:rPr lang="ru-RU" sz="2800" b="1" dirty="0"/>
              <a:t>., совокупный спрос можно выразить формулой</a:t>
            </a:r>
            <a:r>
              <a:rPr lang="ru-RU" sz="2800" b="1" dirty="0" smtClean="0"/>
              <a:t>:</a:t>
            </a:r>
          </a:p>
          <a:p>
            <a:pPr algn="ctr"/>
            <a:endParaRPr lang="ru-RU" sz="2800" b="1" dirty="0"/>
          </a:p>
          <a:p>
            <a:pPr algn="ctr"/>
            <a:r>
              <a:rPr lang="en-US" sz="2800" b="1" dirty="0"/>
              <a:t>AD</a:t>
            </a:r>
            <a:r>
              <a:rPr lang="ru-RU" sz="2800" b="1" dirty="0"/>
              <a:t>=</a:t>
            </a:r>
            <a:r>
              <a:rPr lang="en-US" sz="2800" b="1" dirty="0"/>
              <a:t>C</a:t>
            </a:r>
            <a:r>
              <a:rPr lang="ru-RU" sz="2800" b="1" dirty="0"/>
              <a:t>+</a:t>
            </a:r>
            <a:r>
              <a:rPr lang="en-US" sz="2800" b="1" dirty="0"/>
              <a:t>I</a:t>
            </a:r>
            <a:r>
              <a:rPr lang="ru-RU" sz="2800" b="1" dirty="0"/>
              <a:t>+</a:t>
            </a:r>
            <a:r>
              <a:rPr lang="en-US" sz="2800" b="1" dirty="0"/>
              <a:t>G</a:t>
            </a:r>
            <a:r>
              <a:rPr lang="ru-RU" sz="2800" b="1" dirty="0"/>
              <a:t>+</a:t>
            </a:r>
            <a:r>
              <a:rPr lang="en-US" sz="2800" b="1" dirty="0" err="1" smtClean="0"/>
              <a:t>Xn</a:t>
            </a:r>
            <a:endParaRPr lang="ru-RU" sz="2800" b="1" dirty="0" smtClean="0"/>
          </a:p>
          <a:p>
            <a:pPr algn="ctr"/>
            <a:endParaRPr lang="ru-RU" sz="2800" b="1" dirty="0"/>
          </a:p>
        </p:txBody>
      </p:sp>
      <p:sp>
        <p:nvSpPr>
          <p:cNvPr id="11" name="Стрелка вправо 10"/>
          <p:cNvSpPr/>
          <p:nvPr/>
        </p:nvSpPr>
        <p:spPr>
          <a:xfrm rot="1310166">
            <a:off x="1582346" y="4303914"/>
            <a:ext cx="2998765" cy="11521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793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u="sng" dirty="0"/>
              <a:t>Модель  совокупного  спроса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1259632" y="1412776"/>
            <a:ext cx="0" cy="44644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1259632" y="5884686"/>
            <a:ext cx="561662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 rot="16200000">
            <a:off x="-697795" y="3082171"/>
            <a:ext cx="2709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Уровень цен, Р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275545" y="6092287"/>
            <a:ext cx="2789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Реальный ВВП,</a:t>
            </a:r>
            <a:r>
              <a:rPr lang="en-US" sz="2800" dirty="0" smtClean="0"/>
              <a:t> Y</a:t>
            </a:r>
            <a:endParaRPr lang="ru-RU" dirty="0"/>
          </a:p>
        </p:txBody>
      </p:sp>
      <p:cxnSp>
        <p:nvCxnSpPr>
          <p:cNvPr id="11" name="Прямая соединительная линия 10"/>
          <p:cNvCxnSpPr>
            <a:endCxn id="15" idx="3"/>
          </p:cNvCxnSpPr>
          <p:nvPr/>
        </p:nvCxnSpPr>
        <p:spPr>
          <a:xfrm>
            <a:off x="1979712" y="1988840"/>
            <a:ext cx="2944963" cy="29680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125915" y="5144150"/>
            <a:ext cx="858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AD</a:t>
            </a:r>
            <a:endParaRPr lang="ru-RU" dirty="0"/>
          </a:p>
        </p:txBody>
      </p:sp>
      <p:sp>
        <p:nvSpPr>
          <p:cNvPr id="14" name="Улыбающееся лицо 13"/>
          <p:cNvSpPr/>
          <p:nvPr/>
        </p:nvSpPr>
        <p:spPr>
          <a:xfrm>
            <a:off x="3327894" y="3356992"/>
            <a:ext cx="252028" cy="288032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2626790">
            <a:off x="3312173" y="4093021"/>
            <a:ext cx="1872821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13372587">
            <a:off x="1460680" y="2406752"/>
            <a:ext cx="2158182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2313655" y="4749197"/>
            <a:ext cx="2028477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/>
              <a:t>Рост объемов </a:t>
            </a:r>
            <a:r>
              <a:rPr lang="en-US" sz="2000" dirty="0" smtClean="0"/>
              <a:t>AD</a:t>
            </a:r>
            <a:endParaRPr lang="ru-RU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1955631" y="1530178"/>
            <a:ext cx="2795102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/>
              <a:t>Снижение объемов </a:t>
            </a:r>
            <a:r>
              <a:rPr lang="en-US" sz="2000" dirty="0" smtClean="0"/>
              <a:t>AD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4990256" y="2238488"/>
            <a:ext cx="4121716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Ценовые факторы</a:t>
            </a:r>
            <a:endParaRPr lang="ru-RU" dirty="0"/>
          </a:p>
        </p:txBody>
      </p:sp>
      <p:cxnSp>
        <p:nvCxnSpPr>
          <p:cNvPr id="25" name="Прямая со стрелкой 24"/>
          <p:cNvCxnSpPr>
            <a:stCxn id="21" idx="1"/>
          </p:cNvCxnSpPr>
          <p:nvPr/>
        </p:nvCxnSpPr>
        <p:spPr>
          <a:xfrm flipH="1">
            <a:off x="3579922" y="2500098"/>
            <a:ext cx="1410334" cy="85689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Улыбающееся лицо 25"/>
          <p:cNvSpPr/>
          <p:nvPr/>
        </p:nvSpPr>
        <p:spPr>
          <a:xfrm>
            <a:off x="2539771" y="2526496"/>
            <a:ext cx="252028" cy="288032"/>
          </a:xfrm>
          <a:prstGeom prst="smileyFac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Улыбающееся лицо 26"/>
          <p:cNvSpPr/>
          <p:nvPr/>
        </p:nvSpPr>
        <p:spPr>
          <a:xfrm>
            <a:off x="4067944" y="4054117"/>
            <a:ext cx="252028" cy="288032"/>
          </a:xfrm>
          <a:prstGeom prst="smileyFac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4533893" y="853493"/>
            <a:ext cx="46440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отрицательная </a:t>
            </a:r>
            <a:r>
              <a:rPr lang="ru-RU" sz="2400" dirty="0" smtClean="0">
                <a:solidFill>
                  <a:srgbClr val="FF0000"/>
                </a:solidFill>
              </a:rPr>
              <a:t>зависимость</a:t>
            </a:r>
          </a:p>
          <a:p>
            <a:r>
              <a:rPr lang="ru-RU" sz="2000" dirty="0" smtClean="0"/>
              <a:t>То есть</a:t>
            </a:r>
          </a:p>
          <a:p>
            <a:r>
              <a:rPr lang="ru-RU" sz="2000" dirty="0" smtClean="0"/>
              <a:t>	чем </a:t>
            </a:r>
            <a:r>
              <a:rPr lang="ru-RU" sz="2000" dirty="0"/>
              <a:t>выше цены, тем меньше реального </a:t>
            </a:r>
            <a:r>
              <a:rPr lang="ru-RU" sz="2000" dirty="0" smtClean="0"/>
              <a:t>продукта (при </a:t>
            </a:r>
            <a:r>
              <a:rPr lang="ru-RU" sz="2000" dirty="0"/>
              <a:t>прочих </a:t>
            </a:r>
            <a:r>
              <a:rPr lang="ru-RU" sz="2000" dirty="0" smtClean="0"/>
              <a:t>равных) </a:t>
            </a:r>
            <a:endParaRPr lang="ru-RU" sz="14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4932040" y="2821853"/>
            <a:ext cx="4211960" cy="123110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i="1" dirty="0"/>
              <a:t>Эффект богатства (</a:t>
            </a:r>
            <a:r>
              <a:rPr lang="ru-RU" b="1" i="1" dirty="0"/>
              <a:t>эффект </a:t>
            </a:r>
            <a:r>
              <a:rPr lang="ru-RU" b="1" i="1" dirty="0" err="1"/>
              <a:t>Пигу</a:t>
            </a:r>
            <a:r>
              <a:rPr lang="ru-RU" i="1" dirty="0"/>
              <a:t>):</a:t>
            </a:r>
            <a:endParaRPr lang="ru-RU" dirty="0"/>
          </a:p>
          <a:p>
            <a:r>
              <a:rPr lang="ru-RU" sz="1400" dirty="0"/>
              <a:t>При росте цен  реальная покупательная способность накопленных финансовых активов снижается. Потребители начинают чувствовать себя беднее и поэтому сокращают планируемые расходы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4921676" y="4044330"/>
            <a:ext cx="4153744" cy="12926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i="1" dirty="0" smtClean="0"/>
              <a:t>Эффект </a:t>
            </a:r>
            <a:r>
              <a:rPr lang="ru-RU" i="1" dirty="0"/>
              <a:t>процентной ставки (</a:t>
            </a:r>
            <a:r>
              <a:rPr lang="ru-RU" b="1" i="1" dirty="0"/>
              <a:t>эффект </a:t>
            </a:r>
            <a:r>
              <a:rPr lang="ru-RU" b="1" i="1" dirty="0" err="1"/>
              <a:t>Кейнса</a:t>
            </a:r>
            <a:r>
              <a:rPr lang="ru-RU" i="1" dirty="0" smtClean="0"/>
              <a:t>): </a:t>
            </a:r>
            <a:r>
              <a:rPr lang="ru-RU" sz="1400" dirty="0" smtClean="0"/>
              <a:t>При </a:t>
            </a:r>
            <a:r>
              <a:rPr lang="ru-RU" sz="1400" dirty="0"/>
              <a:t>росте цен банки увеличивают номинальные ставки процента по кредитам. Кредит </a:t>
            </a:r>
            <a:r>
              <a:rPr lang="ru-RU" sz="1400" dirty="0" smtClean="0"/>
              <a:t>становится </a:t>
            </a:r>
            <a:r>
              <a:rPr lang="ru-RU" sz="1400" dirty="0"/>
              <a:t>дорогим, инвестиционный </a:t>
            </a:r>
            <a:r>
              <a:rPr lang="ru-RU" sz="1400" dirty="0" smtClean="0"/>
              <a:t>спрос падает.</a:t>
            </a:r>
            <a:endParaRPr lang="ru-RU" sz="14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4954641" y="5336992"/>
            <a:ext cx="4106968" cy="12926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i="1" dirty="0" smtClean="0"/>
              <a:t>Эффект </a:t>
            </a:r>
            <a:r>
              <a:rPr lang="ru-RU" i="1" dirty="0"/>
              <a:t>чистого экспорта (</a:t>
            </a:r>
            <a:r>
              <a:rPr lang="ru-RU" b="1" i="1" dirty="0"/>
              <a:t>эффект </a:t>
            </a:r>
            <a:r>
              <a:rPr lang="ru-RU" b="1" i="1" dirty="0" err="1"/>
              <a:t>Манделла</a:t>
            </a:r>
            <a:r>
              <a:rPr lang="ru-RU" b="1" i="1" dirty="0"/>
              <a:t>-Флеминга</a:t>
            </a:r>
            <a:r>
              <a:rPr lang="ru-RU" i="1" dirty="0" smtClean="0"/>
              <a:t>): </a:t>
            </a:r>
            <a:r>
              <a:rPr lang="ru-RU" sz="1400" dirty="0" smtClean="0"/>
              <a:t>Изменение </a:t>
            </a:r>
            <a:r>
              <a:rPr lang="ru-RU" sz="1400" dirty="0"/>
              <a:t>внутреннего спроса на импортируемые товары и изменение внешнего спроса на экспортируемые товары при росте или падении внутренних цен.</a:t>
            </a:r>
          </a:p>
        </p:txBody>
      </p:sp>
    </p:spTree>
    <p:extLst>
      <p:ext uri="{BB962C8B-B14F-4D97-AF65-F5344CB8AC3E}">
        <p14:creationId xmlns:p14="http://schemas.microsoft.com/office/powerpoint/2010/main" xmlns="" val="2572333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4" grpId="0" animBg="1"/>
      <p:bldP spid="15" grpId="0" animBg="1"/>
      <p:bldP spid="16" grpId="0" animBg="1"/>
      <p:bldP spid="19" grpId="0" animBg="1"/>
      <p:bldP spid="20" grpId="0" animBg="1"/>
      <p:bldP spid="21" grpId="0" animBg="1"/>
      <p:bldP spid="26" grpId="0" animBg="1"/>
      <p:bldP spid="27" grpId="0" animBg="1"/>
      <p:bldP spid="28" grpId="0"/>
      <p:bldP spid="29" grpId="0" animBg="1"/>
      <p:bldP spid="31" grpId="0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07504" y="0"/>
            <a:ext cx="9007106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u="sng" dirty="0" smtClean="0"/>
              <a:t>Модель  совокупного  спроса</a:t>
            </a:r>
          </a:p>
          <a:p>
            <a:r>
              <a:rPr lang="ru-RU" b="1" dirty="0" smtClean="0"/>
              <a:t>(неценовые факторы)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1259632" y="1412776"/>
            <a:ext cx="0" cy="44644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1259632" y="5877272"/>
            <a:ext cx="561662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 rot="16200000">
            <a:off x="-636130" y="3082171"/>
            <a:ext cx="2709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Уровень цен, Р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6108239"/>
            <a:ext cx="2789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Реальный ВВП,</a:t>
            </a:r>
            <a:r>
              <a:rPr lang="en-US" sz="2800" dirty="0" smtClean="0"/>
              <a:t> Y</a:t>
            </a:r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979712" y="1844824"/>
            <a:ext cx="3312368" cy="316835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073166" y="4779787"/>
            <a:ext cx="858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i="1" dirty="0"/>
              <a:t>AD</a:t>
            </a:r>
            <a:endParaRPr lang="ru-RU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2555776" y="1469884"/>
            <a:ext cx="3312368" cy="3168352"/>
          </a:xfrm>
          <a:prstGeom prst="line">
            <a:avLst/>
          </a:prstGeom>
          <a:ln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716985" y="1003485"/>
            <a:ext cx="858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i="1" dirty="0" smtClean="0"/>
              <a:t>AD</a:t>
            </a:r>
            <a:r>
              <a:rPr lang="ru-RU" sz="2800" i="1" dirty="0"/>
              <a:t>1</a:t>
            </a:r>
            <a:endParaRPr lang="ru-RU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489902" y="2492896"/>
            <a:ext cx="3312368" cy="3168352"/>
          </a:xfrm>
          <a:prstGeom prst="line">
            <a:avLst/>
          </a:prstGeom>
          <a:ln>
            <a:prstDash val="dash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259632" y="3167390"/>
            <a:ext cx="858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i="1" dirty="0" smtClean="0"/>
              <a:t>AD</a:t>
            </a:r>
            <a:r>
              <a:rPr lang="ru-RU" sz="2800" i="1" dirty="0" smtClean="0"/>
              <a:t>2</a:t>
            </a:r>
            <a:endParaRPr lang="ru-RU" dirty="0"/>
          </a:p>
        </p:txBody>
      </p:sp>
      <p:cxnSp>
        <p:nvCxnSpPr>
          <p:cNvPr id="20" name="Прямая со стрелкой 19"/>
          <p:cNvCxnSpPr>
            <a:endCxn id="24" idx="3"/>
          </p:cNvCxnSpPr>
          <p:nvPr/>
        </p:nvCxnSpPr>
        <p:spPr>
          <a:xfrm flipV="1">
            <a:off x="2890633" y="2313575"/>
            <a:ext cx="396929" cy="3953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2843808" y="3229942"/>
            <a:ext cx="432048" cy="5232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3945114" y="1003485"/>
            <a:ext cx="5173774" cy="12618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lvl="1" indent="-285750">
              <a:buFont typeface="Wingdings" pitchFamily="2" charset="2"/>
              <a:buChar char="Ø"/>
            </a:pPr>
            <a:r>
              <a:rPr lang="ru-RU" b="1" dirty="0">
                <a:solidFill>
                  <a:srgbClr val="FF0000"/>
                </a:solidFill>
              </a:rPr>
              <a:t>С 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sz="2000" b="1" i="1" dirty="0" smtClean="0"/>
              <a:t>изменения </a:t>
            </a:r>
            <a:r>
              <a:rPr lang="ru-RU" sz="2000" b="1" i="1" dirty="0"/>
              <a:t>в потребительских расходах </a:t>
            </a:r>
            <a:r>
              <a:rPr lang="ru-RU" dirty="0" smtClean="0"/>
              <a:t>(рост населения, благосостояние </a:t>
            </a:r>
            <a:r>
              <a:rPr lang="ru-RU" dirty="0"/>
              <a:t>потребителей,  ожидания  потребителей, задолженность потребителей, налоги</a:t>
            </a:r>
            <a:r>
              <a:rPr lang="ru-RU" dirty="0" smtClean="0"/>
              <a:t>)</a:t>
            </a:r>
            <a:endParaRPr lang="ru-RU" sz="1400" dirty="0"/>
          </a:p>
        </p:txBody>
      </p:sp>
      <p:sp>
        <p:nvSpPr>
          <p:cNvPr id="24" name="Улыбающееся лицо 23"/>
          <p:cNvSpPr/>
          <p:nvPr/>
        </p:nvSpPr>
        <p:spPr>
          <a:xfrm>
            <a:off x="3250653" y="2067724"/>
            <a:ext cx="252028" cy="288032"/>
          </a:xfrm>
          <a:prstGeom prst="smileyFac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Улыбающееся лицо 24"/>
          <p:cNvSpPr/>
          <p:nvPr/>
        </p:nvSpPr>
        <p:spPr>
          <a:xfrm>
            <a:off x="2742955" y="2564904"/>
            <a:ext cx="252028" cy="288032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Улыбающееся лицо 25"/>
          <p:cNvSpPr/>
          <p:nvPr/>
        </p:nvSpPr>
        <p:spPr>
          <a:xfrm>
            <a:off x="2641441" y="3631662"/>
            <a:ext cx="252028" cy="288032"/>
          </a:xfrm>
          <a:prstGeom prst="smileyFac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571999" y="2380811"/>
            <a:ext cx="4530453" cy="153888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lvl="1" indent="-285750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</a:rPr>
              <a:t>I 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sz="2000" b="1" i="1" dirty="0" smtClean="0"/>
              <a:t>изменения </a:t>
            </a:r>
            <a:r>
              <a:rPr lang="ru-RU" sz="2000" b="1" i="1" dirty="0"/>
              <a:t>в инвестиционных расходах</a:t>
            </a:r>
            <a:r>
              <a:rPr lang="ru-RU" b="1" i="1" dirty="0"/>
              <a:t> </a:t>
            </a:r>
            <a:r>
              <a:rPr lang="ru-RU" dirty="0"/>
              <a:t>(процентные ставки, ожидаемые прибыли от инвестиций, налоги с предприятий, избыточные мощности</a:t>
            </a:r>
            <a:r>
              <a:rPr lang="ru-RU" dirty="0" smtClean="0"/>
              <a:t>)</a:t>
            </a:r>
            <a:endParaRPr lang="ru-RU" sz="1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5031969" y="4013124"/>
            <a:ext cx="4138996" cy="98488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lvl="1" indent="-285750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</a:rPr>
              <a:t>G 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sz="2000" b="1" i="1" dirty="0" smtClean="0"/>
              <a:t>изменения </a:t>
            </a:r>
            <a:r>
              <a:rPr lang="ru-RU" sz="2000" b="1" i="1" dirty="0"/>
              <a:t>в государственных расходах </a:t>
            </a:r>
            <a:r>
              <a:rPr lang="ru-RU" dirty="0"/>
              <a:t>(трансферты, </a:t>
            </a:r>
            <a:r>
              <a:rPr lang="ru-RU" dirty="0" err="1"/>
              <a:t>госзакупки</a:t>
            </a:r>
            <a:r>
              <a:rPr lang="ru-RU" dirty="0" smtClean="0"/>
              <a:t>)</a:t>
            </a:r>
            <a:endParaRPr lang="ru-RU" sz="14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5488361" y="5092442"/>
            <a:ext cx="3563888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lvl="1" indent="-285750">
              <a:buFont typeface="Wingdings" pitchFamily="2" charset="2"/>
              <a:buChar char="Ø"/>
            </a:pPr>
            <a:r>
              <a:rPr lang="en-US" b="1" dirty="0" err="1" smtClean="0">
                <a:solidFill>
                  <a:srgbClr val="FF0000"/>
                </a:solidFill>
              </a:rPr>
              <a:t>NX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sz="2000" b="1" i="1" dirty="0" smtClean="0"/>
              <a:t>изменения  в расходах  на чистый объем экспорта</a:t>
            </a:r>
            <a:r>
              <a:rPr lang="ru-RU" b="1" dirty="0" smtClean="0"/>
              <a:t> </a:t>
            </a:r>
            <a:r>
              <a:rPr lang="ru-RU" dirty="0" smtClean="0"/>
              <a:t>(национальный доход в зарубежных странах, валютные курсы).</a:t>
            </a:r>
            <a:endParaRPr lang="ru-RU" sz="1400" dirty="0"/>
          </a:p>
        </p:txBody>
      </p:sp>
      <p:sp>
        <p:nvSpPr>
          <p:cNvPr id="30" name="Улыбающееся лицо 29"/>
          <p:cNvSpPr/>
          <p:nvPr/>
        </p:nvSpPr>
        <p:spPr>
          <a:xfrm>
            <a:off x="3163854" y="2955834"/>
            <a:ext cx="252028" cy="288032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421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5" grpId="0"/>
      <p:bldP spid="18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4300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Вопрос 3.</a:t>
            </a:r>
            <a:r>
              <a:rPr lang="ru-RU" sz="3600" b="1" u="sng" dirty="0" smtClean="0"/>
              <a:t> Модель  </a:t>
            </a:r>
            <a:r>
              <a:rPr lang="ru-RU" sz="3600" b="1" u="sng" dirty="0"/>
              <a:t>совокупного  предложения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484784"/>
            <a:ext cx="5112568" cy="50167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 err="1" smtClean="0"/>
              <a:t>Совоку́пное</a:t>
            </a:r>
            <a:r>
              <a:rPr lang="ru-RU" sz="3200" b="1" dirty="0" smtClean="0"/>
              <a:t> предложение </a:t>
            </a:r>
            <a:r>
              <a:rPr lang="ru-RU" sz="3200" dirty="0"/>
              <a:t> </a:t>
            </a:r>
            <a:endParaRPr lang="ru-RU" sz="3200" dirty="0" smtClean="0"/>
          </a:p>
          <a:p>
            <a:r>
              <a:rPr lang="ru-RU" sz="3200" dirty="0" smtClean="0"/>
              <a:t>(</a:t>
            </a:r>
            <a:r>
              <a:rPr lang="ru-RU" sz="3200" dirty="0">
                <a:hlinkClick r:id="rId2" tooltip="Английский язык"/>
              </a:rPr>
              <a:t>англ.</a:t>
            </a:r>
            <a:r>
              <a:rPr lang="ru-RU" sz="3200" dirty="0"/>
              <a:t> </a:t>
            </a:r>
            <a:r>
              <a:rPr lang="en-US" sz="3200" i="1" dirty="0" smtClean="0"/>
              <a:t>aggregate supply</a:t>
            </a:r>
            <a:r>
              <a:rPr lang="ru-RU" sz="3200" i="1" dirty="0" smtClean="0"/>
              <a:t> </a:t>
            </a:r>
            <a:r>
              <a:rPr lang="en-US" sz="3200" i="1" dirty="0" smtClean="0"/>
              <a:t>AS</a:t>
            </a:r>
            <a:r>
              <a:rPr lang="ru-RU" sz="3200" dirty="0" smtClean="0"/>
              <a:t>)</a:t>
            </a:r>
            <a:r>
              <a:rPr lang="ru-RU" sz="3200" dirty="0"/>
              <a:t> - это общее количество конечных товаров и услуг, произведенных в стране (в стоимостном выражении</a:t>
            </a:r>
            <a:r>
              <a:rPr lang="ru-RU" sz="3200" dirty="0" smtClean="0"/>
              <a:t>); </a:t>
            </a:r>
          </a:p>
          <a:p>
            <a:pPr algn="ctr"/>
            <a:r>
              <a:rPr lang="ru-RU" sz="3200" dirty="0"/>
              <a:t>и</a:t>
            </a:r>
            <a:r>
              <a:rPr lang="ru-RU" sz="3200" dirty="0" smtClean="0"/>
              <a:t>ли </a:t>
            </a:r>
          </a:p>
          <a:p>
            <a:r>
              <a:rPr lang="ru-RU" sz="3200" dirty="0" smtClean="0"/>
              <a:t>фактический </a:t>
            </a:r>
            <a:r>
              <a:rPr lang="ru-RU" sz="3200" dirty="0"/>
              <a:t>объем выпуска (реальный национальный продукт</a:t>
            </a:r>
            <a:r>
              <a:rPr lang="ru-RU" sz="3200" dirty="0" smtClean="0"/>
              <a:t>); синоним ВВП.</a:t>
            </a:r>
            <a:endParaRPr lang="ru-RU" sz="3200" dirty="0"/>
          </a:p>
        </p:txBody>
      </p:sp>
      <p:sp>
        <p:nvSpPr>
          <p:cNvPr id="5" name="Табличка 4"/>
          <p:cNvSpPr/>
          <p:nvPr/>
        </p:nvSpPr>
        <p:spPr>
          <a:xfrm>
            <a:off x="4716016" y="1484784"/>
            <a:ext cx="4427984" cy="1656184"/>
          </a:xfrm>
          <a:prstGeom prst="plaqu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Зависит от уровня издержек производства,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то есть от цен на ресурсы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267744" y="3356992"/>
            <a:ext cx="5400601" cy="158417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Выделяется </a:t>
            </a:r>
            <a:r>
              <a:rPr lang="ru-RU" sz="2800" dirty="0">
                <a:solidFill>
                  <a:schemeClr val="tx1"/>
                </a:solidFill>
              </a:rPr>
              <a:t>долгосрочный </a:t>
            </a:r>
            <a:r>
              <a:rPr lang="ru-RU" sz="2800" dirty="0" smtClean="0">
                <a:solidFill>
                  <a:schemeClr val="tx1"/>
                </a:solidFill>
              </a:rPr>
              <a:t>и краткосрочный </a:t>
            </a:r>
            <a:r>
              <a:rPr lang="ru-RU" sz="2800" dirty="0"/>
              <a:t>(длительностью от одного до трех лет)</a:t>
            </a:r>
            <a:r>
              <a:rPr lang="ru-RU" sz="2800" dirty="0" smtClean="0">
                <a:solidFill>
                  <a:schemeClr val="tx1"/>
                </a:solidFill>
              </a:rPr>
              <a:t> временной период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3489" y="5045037"/>
            <a:ext cx="5151553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/>
              <a:t>в долгосрочном периоде все цены как на товары, так и на ресурсы являются </a:t>
            </a:r>
            <a:r>
              <a:rPr lang="ru-RU" sz="2400" b="1" dirty="0"/>
              <a:t>гибкими</a:t>
            </a:r>
            <a:r>
              <a:rPr lang="ru-RU" sz="2400" dirty="0"/>
              <a:t> и </a:t>
            </a:r>
            <a:r>
              <a:rPr lang="ru-RU" sz="2400" b="1" dirty="0"/>
              <a:t>изменяются</a:t>
            </a:r>
            <a:r>
              <a:rPr lang="ru-RU" sz="2400" dirty="0"/>
              <a:t> в одной и той же </a:t>
            </a:r>
            <a:r>
              <a:rPr lang="ru-RU" sz="2400" dirty="0" smtClean="0"/>
              <a:t>пропорции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148064" y="5058642"/>
            <a:ext cx="3995936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/>
              <a:t>в </a:t>
            </a:r>
            <a:r>
              <a:rPr lang="ru-RU" sz="2400" dirty="0"/>
              <a:t>краткосрочном </a:t>
            </a:r>
            <a:r>
              <a:rPr lang="ru-RU" sz="2400" dirty="0" smtClean="0"/>
              <a:t>все </a:t>
            </a:r>
            <a:r>
              <a:rPr lang="ru-RU" sz="2400" dirty="0"/>
              <a:t>цены, </a:t>
            </a:r>
            <a:r>
              <a:rPr lang="ru-RU" sz="2400" dirty="0" smtClean="0"/>
              <a:t>и </a:t>
            </a:r>
            <a:r>
              <a:rPr lang="ru-RU" sz="2400" dirty="0"/>
              <a:t>цены на </a:t>
            </a:r>
            <a:r>
              <a:rPr lang="ru-RU" sz="2400" dirty="0" smtClean="0"/>
              <a:t>ресурсы </a:t>
            </a:r>
            <a:r>
              <a:rPr lang="ru-RU" sz="2400" dirty="0"/>
              <a:t>такой гибкостью </a:t>
            </a:r>
            <a:r>
              <a:rPr lang="ru-RU" sz="2400" b="1" dirty="0"/>
              <a:t>не </a:t>
            </a:r>
            <a:r>
              <a:rPr lang="ru-RU" sz="2400" b="1" dirty="0" smtClean="0"/>
              <a:t>обладают </a:t>
            </a:r>
          </a:p>
          <a:p>
            <a:r>
              <a:rPr lang="ru-RU" sz="2400" dirty="0" smtClean="0"/>
              <a:t>(то есть, «жесткие»)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234312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850106"/>
          </a:xfrm>
        </p:spPr>
        <p:txBody>
          <a:bodyPr>
            <a:normAutofit fontScale="90000"/>
          </a:bodyPr>
          <a:lstStyle/>
          <a:p>
            <a:r>
              <a:rPr lang="ru-RU" b="1" u="sng" dirty="0"/>
              <a:t>Модель  совокупного  предложения</a:t>
            </a:r>
            <a:endParaRPr lang="ru-RU" dirty="0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1259632" y="5877272"/>
            <a:ext cx="561662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flipV="1">
            <a:off x="1259632" y="1412776"/>
            <a:ext cx="0" cy="44644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16200000">
            <a:off x="-636130" y="3082171"/>
            <a:ext cx="2709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Уровень цен, Р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572000" y="6108239"/>
            <a:ext cx="2789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Реальный ВВП,</a:t>
            </a:r>
            <a:r>
              <a:rPr lang="en-US" sz="2800" dirty="0" smtClean="0"/>
              <a:t> Y</a:t>
            </a:r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619672" y="4509120"/>
            <a:ext cx="216024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619672" y="4897508"/>
            <a:ext cx="1800200" cy="6463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Краткосрочный </a:t>
            </a:r>
          </a:p>
          <a:p>
            <a:pPr algn="ctr"/>
            <a:r>
              <a:rPr lang="ru-RU" dirty="0" smtClean="0"/>
              <a:t>период</a:t>
            </a:r>
            <a:endParaRPr lang="ru-RU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V="1">
            <a:off x="4986709" y="1772816"/>
            <a:ext cx="0" cy="172819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3779912" y="3501008"/>
            <a:ext cx="1224136" cy="100811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076056" y="2313745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Долгосрочный </a:t>
            </a:r>
          </a:p>
          <a:p>
            <a:pPr algn="ctr"/>
            <a:r>
              <a:rPr lang="ru-RU" dirty="0" smtClean="0"/>
              <a:t>период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459396" y="1447418"/>
            <a:ext cx="5020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/>
              <a:t>AS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1619672" y="4759008"/>
            <a:ext cx="1944216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характерен для  глубокого спада в экономике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4572000" y="4047455"/>
            <a:ext cx="180020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х</a:t>
            </a:r>
            <a:r>
              <a:rPr lang="ru-RU" dirty="0" smtClean="0"/>
              <a:t>арактеризуется ростом производства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5160261" y="1621248"/>
            <a:ext cx="2443907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характеризует экономику, работающую при полной загрузке ресурсов, полной занятости, на полную мощность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32019" y="3501008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1. </a:t>
            </a:r>
          </a:p>
          <a:p>
            <a:pPr algn="ctr"/>
            <a:r>
              <a:rPr lang="ru-RU" dirty="0" smtClean="0"/>
              <a:t>Горизонтальный </a:t>
            </a:r>
            <a:r>
              <a:rPr lang="ru-RU" dirty="0"/>
              <a:t>(кейнсианский)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732736" y="2882116"/>
            <a:ext cx="19776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2. </a:t>
            </a:r>
          </a:p>
          <a:p>
            <a:pPr algn="ctr"/>
            <a:r>
              <a:rPr lang="ru-RU" dirty="0"/>
              <a:t>Промежуточный</a:t>
            </a:r>
            <a:r>
              <a:rPr lang="ru-RU" dirty="0" smtClean="0"/>
              <a:t> (восходящий)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2983768" y="1698515"/>
            <a:ext cx="19776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3. </a:t>
            </a:r>
          </a:p>
          <a:p>
            <a:pPr algn="ctr"/>
            <a:r>
              <a:rPr lang="ru-RU" dirty="0"/>
              <a:t>Вертикальный  (классический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59354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 animBg="1"/>
      <p:bldP spid="20" grpId="0"/>
      <p:bldP spid="22" grpId="0"/>
      <p:bldP spid="23" grpId="0" animBg="1"/>
      <p:bldP spid="24" grpId="0" animBg="1"/>
      <p:bldP spid="25" grpId="0" animBg="1"/>
      <p:bldP spid="26" grpId="0"/>
      <p:bldP spid="27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773" y="0"/>
            <a:ext cx="8964488" cy="850106"/>
          </a:xfrm>
        </p:spPr>
        <p:txBody>
          <a:bodyPr>
            <a:normAutofit fontScale="90000"/>
          </a:bodyPr>
          <a:lstStyle/>
          <a:p>
            <a:r>
              <a:rPr lang="ru-RU" b="1" u="sng" dirty="0"/>
              <a:t>Модель  совокупного  предложения</a:t>
            </a:r>
            <a:endParaRPr lang="ru-RU" dirty="0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1259632" y="5877272"/>
            <a:ext cx="561662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flipV="1">
            <a:off x="1259632" y="1412776"/>
            <a:ext cx="0" cy="44644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16200000">
            <a:off x="-636130" y="3082171"/>
            <a:ext cx="2709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Уровень цен, Р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572000" y="6108239"/>
            <a:ext cx="2789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Реальный ВВП,</a:t>
            </a:r>
            <a:r>
              <a:rPr lang="en-US" sz="2800" dirty="0" smtClean="0"/>
              <a:t> Y</a:t>
            </a:r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710365" y="4509120"/>
            <a:ext cx="206954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4986709" y="1772816"/>
            <a:ext cx="0" cy="172819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3779912" y="3501008"/>
            <a:ext cx="1224136" cy="100811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4753017" y="951111"/>
            <a:ext cx="5020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/>
              <a:t>AS</a:t>
            </a:r>
            <a:endParaRPr lang="ru-RU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1710365" y="4869160"/>
            <a:ext cx="2160240" cy="0"/>
          </a:xfrm>
          <a:prstGeom prst="line">
            <a:avLst/>
          </a:prstGeom>
          <a:ln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778633" y="4151518"/>
            <a:ext cx="1866618" cy="0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3870605" y="3645024"/>
            <a:ext cx="1559230" cy="1224136"/>
          </a:xfrm>
          <a:prstGeom prst="line">
            <a:avLst/>
          </a:prstGeom>
          <a:ln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3645251" y="3288156"/>
            <a:ext cx="938162" cy="807738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5429835" y="1772816"/>
            <a:ext cx="0" cy="1919209"/>
          </a:xfrm>
          <a:prstGeom prst="line">
            <a:avLst/>
          </a:prstGeom>
          <a:ln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 flipV="1">
            <a:off x="4646393" y="1745392"/>
            <a:ext cx="1" cy="1570965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5347324" y="1138564"/>
            <a:ext cx="6575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/>
              <a:t>AS</a:t>
            </a:r>
            <a:r>
              <a:rPr lang="ru-RU" sz="2400" i="1" dirty="0" smtClean="0"/>
              <a:t>1</a:t>
            </a:r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4065353" y="1145138"/>
            <a:ext cx="6575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/>
              <a:t>AS</a:t>
            </a:r>
            <a:r>
              <a:rPr lang="ru-RU" sz="2400" i="1" dirty="0" smtClean="0"/>
              <a:t>2</a:t>
            </a:r>
            <a:endParaRPr lang="ru-RU" dirty="0"/>
          </a:p>
        </p:txBody>
      </p:sp>
      <p:cxnSp>
        <p:nvCxnSpPr>
          <p:cNvPr id="41" name="Прямая со стрелкой 40"/>
          <p:cNvCxnSpPr/>
          <p:nvPr/>
        </p:nvCxnSpPr>
        <p:spPr>
          <a:xfrm>
            <a:off x="2987824" y="4510974"/>
            <a:ext cx="0" cy="37325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H="1">
            <a:off x="4646393" y="2276872"/>
            <a:ext cx="40329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004876" y="951111"/>
            <a:ext cx="2997915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Неценовые факторы сдвигают кривую </a:t>
            </a:r>
            <a:r>
              <a:rPr lang="en-US" sz="2400" b="1" dirty="0"/>
              <a:t>AS</a:t>
            </a:r>
            <a:r>
              <a:rPr lang="ru-RU" sz="2400" b="1" dirty="0" smtClean="0"/>
              <a:t> вправо или влево</a:t>
            </a:r>
            <a:endParaRPr lang="ru-RU" sz="2400" b="1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834439" y="2276872"/>
            <a:ext cx="3168352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lvl="1" indent="-285750">
              <a:buFont typeface="Wingdings" pitchFamily="2" charset="2"/>
              <a:buChar char="v"/>
            </a:pPr>
            <a:r>
              <a:rPr lang="ru-RU" sz="2400" dirty="0"/>
              <a:t>уровень цен на производственные ресурсы;</a:t>
            </a:r>
            <a:endParaRPr lang="ru-RU" dirty="0"/>
          </a:p>
          <a:p>
            <a:pPr marL="285750" lvl="1" indent="-285750">
              <a:buFont typeface="Wingdings" pitchFamily="2" charset="2"/>
              <a:buChar char="v"/>
            </a:pPr>
            <a:r>
              <a:rPr lang="ru-RU" sz="2400" dirty="0"/>
              <a:t>структура </a:t>
            </a:r>
            <a:r>
              <a:rPr lang="ru-RU" sz="2400" dirty="0" smtClean="0"/>
              <a:t>рынка ресурсов;</a:t>
            </a:r>
            <a:endParaRPr lang="ru-RU" dirty="0"/>
          </a:p>
          <a:p>
            <a:pPr marL="285750" lvl="1" indent="-285750">
              <a:buFont typeface="Wingdings" pitchFamily="2" charset="2"/>
              <a:buChar char="v"/>
            </a:pPr>
            <a:r>
              <a:rPr lang="ru-RU" sz="2400" dirty="0"/>
              <a:t>производительность труда;</a:t>
            </a:r>
            <a:endParaRPr lang="ru-RU" dirty="0"/>
          </a:p>
          <a:p>
            <a:pPr marL="285750" lvl="1" indent="-285750">
              <a:buFont typeface="Wingdings" pitchFamily="2" charset="2"/>
              <a:buChar char="v"/>
            </a:pPr>
            <a:r>
              <a:rPr lang="ru-RU" sz="2400" dirty="0"/>
              <a:t>изменения правовых норм.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870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2" grpId="0"/>
      <p:bldP spid="33" grpId="0"/>
      <p:bldP spid="34" grpId="0"/>
      <p:bldP spid="51" grpId="0" animBg="1"/>
      <p:bldP spid="5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52400" y="9952"/>
            <a:ext cx="903649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Вопрос 4. </a:t>
            </a:r>
            <a:r>
              <a:rPr lang="ru-RU" b="1" u="sng" smtClean="0"/>
              <a:t>Макроэкономическое равновесие в  модели </a:t>
            </a:r>
            <a:r>
              <a:rPr lang="en-US" b="1" u="sng" smtClean="0"/>
              <a:t>AD</a:t>
            </a:r>
            <a:r>
              <a:rPr lang="ru-RU" b="1" u="sng" smtClean="0"/>
              <a:t>-</a:t>
            </a:r>
            <a:r>
              <a:rPr lang="en-US" b="1" u="sng" smtClean="0"/>
              <a:t>AS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5422" y="1152952"/>
            <a:ext cx="8970951" cy="20621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/>
              <a:t>Пересечение кривых </a:t>
            </a:r>
            <a:r>
              <a:rPr lang="ru-RU" sz="2800" dirty="0" err="1"/>
              <a:t>AD</a:t>
            </a:r>
            <a:r>
              <a:rPr lang="ru-RU" sz="2800" dirty="0"/>
              <a:t> и </a:t>
            </a:r>
            <a:r>
              <a:rPr lang="ru-RU" sz="2800" dirty="0" err="1"/>
              <a:t>AS</a:t>
            </a:r>
            <a:r>
              <a:rPr lang="ru-RU" sz="2800" dirty="0"/>
              <a:t> определяет точку макроэкономического </a:t>
            </a:r>
            <a:r>
              <a:rPr lang="ru-RU" sz="2800" dirty="0" smtClean="0"/>
              <a:t>равновесия (точка Е): </a:t>
            </a:r>
          </a:p>
          <a:p>
            <a:pPr algn="ctr"/>
            <a:r>
              <a:rPr lang="ru-RU" sz="2400" dirty="0" smtClean="0"/>
              <a:t>равновесный </a:t>
            </a:r>
            <a:r>
              <a:rPr lang="ru-RU" sz="2400" dirty="0"/>
              <a:t>объем выпуска и равновесный уровень цен. </a:t>
            </a:r>
            <a:endParaRPr lang="ru-RU" sz="2400" dirty="0" smtClean="0"/>
          </a:p>
          <a:p>
            <a:pPr algn="ctr"/>
            <a:r>
              <a:rPr lang="ru-RU" sz="2400" dirty="0" smtClean="0"/>
              <a:t>Изменение </a:t>
            </a:r>
            <a:r>
              <a:rPr lang="ru-RU" sz="2400" dirty="0"/>
              <a:t>в равновесии происходит под влиянием </a:t>
            </a:r>
            <a:r>
              <a:rPr lang="ru-RU" sz="2400" dirty="0" smtClean="0"/>
              <a:t>сдвигов  </a:t>
            </a:r>
            <a:r>
              <a:rPr lang="ru-RU" sz="2400" dirty="0"/>
              <a:t>кривой </a:t>
            </a:r>
            <a:r>
              <a:rPr lang="ru-RU" sz="2400" dirty="0" err="1"/>
              <a:t>AD</a:t>
            </a:r>
            <a:r>
              <a:rPr lang="ru-RU" sz="2400" dirty="0"/>
              <a:t>, кривой </a:t>
            </a:r>
            <a:r>
              <a:rPr lang="ru-RU" sz="2400" dirty="0" err="1"/>
              <a:t>AS</a:t>
            </a:r>
            <a:r>
              <a:rPr lang="ru-RU" sz="2400" dirty="0"/>
              <a:t> или той и другой </a:t>
            </a:r>
            <a:r>
              <a:rPr lang="ru-RU" sz="2400" dirty="0" smtClean="0"/>
              <a:t>вместе.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9200" y="3215055"/>
            <a:ext cx="8957173" cy="30469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Последствия увеличения </a:t>
            </a:r>
            <a:r>
              <a:rPr lang="ru-RU" sz="2400" dirty="0" err="1" smtClean="0">
                <a:solidFill>
                  <a:srgbClr val="FF0000"/>
                </a:solidFill>
              </a:rPr>
              <a:t>AD</a:t>
            </a:r>
            <a:r>
              <a:rPr lang="ru-RU" sz="2400" dirty="0" smtClean="0">
                <a:solidFill>
                  <a:srgbClr val="FF0000"/>
                </a:solidFill>
              </a:rPr>
              <a:t> (сдвиг вправо):</a:t>
            </a:r>
            <a:endParaRPr lang="ru-RU" sz="2400" dirty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ru-RU" sz="2400" dirty="0" smtClean="0"/>
              <a:t>	на </a:t>
            </a:r>
            <a:r>
              <a:rPr lang="ru-RU" sz="2400" dirty="0"/>
              <a:t>горизонтальном отрезке </a:t>
            </a:r>
            <a:r>
              <a:rPr lang="ru-RU" sz="2400" dirty="0" err="1"/>
              <a:t>AS</a:t>
            </a:r>
            <a:r>
              <a:rPr lang="ru-RU" sz="2400" dirty="0"/>
              <a:t> рост </a:t>
            </a:r>
            <a:r>
              <a:rPr lang="ru-RU" sz="2400" dirty="0" err="1"/>
              <a:t>AD</a:t>
            </a:r>
            <a:r>
              <a:rPr lang="ru-RU" sz="2400" dirty="0"/>
              <a:t> ведет к увеличению реального объема выпуска при неизменных ценах;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sz="2400" dirty="0" smtClean="0"/>
              <a:t>	на </a:t>
            </a:r>
            <a:r>
              <a:rPr lang="ru-RU" sz="2400" dirty="0"/>
              <a:t>вертикальном отрезке </a:t>
            </a:r>
            <a:r>
              <a:rPr lang="ru-RU" sz="2400" dirty="0" err="1"/>
              <a:t>AS</a:t>
            </a:r>
            <a:r>
              <a:rPr lang="ru-RU" sz="2400" dirty="0"/>
              <a:t> увеличение </a:t>
            </a:r>
            <a:r>
              <a:rPr lang="ru-RU" sz="2400" dirty="0" err="1"/>
              <a:t>AD</a:t>
            </a:r>
            <a:r>
              <a:rPr lang="ru-RU" sz="2400" dirty="0"/>
              <a:t> приводит к повышению цен при неизменном объеме выпуска;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sz="2400" dirty="0" smtClean="0"/>
              <a:t>	на </a:t>
            </a:r>
            <a:r>
              <a:rPr lang="ru-RU" sz="2400" dirty="0"/>
              <a:t>промежуточном отрезке </a:t>
            </a:r>
            <a:r>
              <a:rPr lang="ru-RU" sz="2400" dirty="0" err="1"/>
              <a:t>AS</a:t>
            </a:r>
            <a:r>
              <a:rPr lang="ru-RU" sz="2400" dirty="0"/>
              <a:t> рост </a:t>
            </a:r>
            <a:r>
              <a:rPr lang="ru-RU" sz="2400" dirty="0" err="1"/>
              <a:t>AD</a:t>
            </a:r>
            <a:r>
              <a:rPr lang="ru-RU" sz="2400" dirty="0"/>
              <a:t> порождает как увеличение реального объема выпуска, так и определенное повышение цен</a:t>
            </a:r>
            <a:r>
              <a:rPr lang="ru-RU" sz="2400" dirty="0" smtClean="0"/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5422" y="3190966"/>
            <a:ext cx="8957296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Последствия сокращения </a:t>
            </a:r>
            <a:r>
              <a:rPr lang="ru-RU" sz="2400" dirty="0" err="1" smtClean="0">
                <a:solidFill>
                  <a:srgbClr val="FF0000"/>
                </a:solidFill>
              </a:rPr>
              <a:t>AD</a:t>
            </a:r>
            <a:r>
              <a:rPr lang="ru-RU" sz="2400" dirty="0">
                <a:solidFill>
                  <a:srgbClr val="FF0000"/>
                </a:solidFill>
              </a:rPr>
              <a:t> (сдвиг влево</a:t>
            </a:r>
            <a:r>
              <a:rPr lang="ru-RU" sz="2400" dirty="0" smtClean="0">
                <a:solidFill>
                  <a:srgbClr val="FF0000"/>
                </a:solidFill>
              </a:rPr>
              <a:t>):</a:t>
            </a:r>
            <a:endParaRPr lang="ru-RU" sz="2400" dirty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ru-RU" sz="2400" dirty="0" smtClean="0"/>
              <a:t>	на </a:t>
            </a:r>
            <a:r>
              <a:rPr lang="ru-RU" sz="2400" dirty="0"/>
              <a:t>кейнсианском отрезке </a:t>
            </a:r>
            <a:r>
              <a:rPr lang="ru-RU" sz="2400" dirty="0" err="1"/>
              <a:t>AS</a:t>
            </a:r>
            <a:r>
              <a:rPr lang="ru-RU" sz="2400" dirty="0"/>
              <a:t> реальный объем производства сократится, а уровень цен останется неизменным;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sz="2400" dirty="0" smtClean="0"/>
              <a:t>	на </a:t>
            </a:r>
            <a:r>
              <a:rPr lang="ru-RU" sz="2400" dirty="0"/>
              <a:t>классическом отрезке цены упадут, а реальный объем производства останется на уровне полной занятости;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sz="2400" dirty="0" smtClean="0"/>
              <a:t>	на </a:t>
            </a:r>
            <a:r>
              <a:rPr lang="ru-RU" sz="2400" dirty="0"/>
              <a:t>промежуточном отрезке модель предполагает, что и реальный объем производства, и уровень цен снизятся.</a:t>
            </a:r>
          </a:p>
        </p:txBody>
      </p:sp>
    </p:spTree>
    <p:extLst>
      <p:ext uri="{BB962C8B-B14F-4D97-AF65-F5344CB8AC3E}">
        <p14:creationId xmlns:p14="http://schemas.microsoft.com/office/powerpoint/2010/main" xmlns="" val="305373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6410" y="3645024"/>
            <a:ext cx="441800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Шок  </a:t>
            </a:r>
            <a:r>
              <a:rPr lang="ru-RU" sz="2400" dirty="0"/>
              <a:t>спроса</a:t>
            </a:r>
            <a:r>
              <a:rPr lang="ru-RU" sz="2000" dirty="0"/>
              <a:t> может  быть  вызван:</a:t>
            </a:r>
          </a:p>
          <a:p>
            <a:r>
              <a:rPr lang="ru-RU" sz="2000" dirty="0" smtClean="0"/>
              <a:t>1)  </a:t>
            </a:r>
            <a:r>
              <a:rPr lang="ru-RU" sz="2000" dirty="0"/>
              <a:t>резкими изменениями   предложения   денег или   скорости    их  обращения</a:t>
            </a:r>
          </a:p>
          <a:p>
            <a:r>
              <a:rPr lang="ru-RU" sz="2000" dirty="0" smtClean="0"/>
              <a:t>2)   </a:t>
            </a:r>
            <a:r>
              <a:rPr lang="ru-RU" sz="2000" dirty="0"/>
              <a:t>резкими колебаниями  инвестиционного  спроса  и другими неценовыми   событиями   экзогенного  </a:t>
            </a:r>
            <a:r>
              <a:rPr lang="ru-RU" sz="2000" dirty="0" smtClean="0"/>
              <a:t>характера </a:t>
            </a:r>
            <a:r>
              <a:rPr lang="ru-RU" sz="2000" dirty="0"/>
              <a:t>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252" y="260648"/>
            <a:ext cx="9036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В экономике имеют место резкие изменения макроэкономического равновесия – шоки, которые приводят к отклонению объема  выпуска и занятости от потенциального уровня</a:t>
            </a:r>
            <a:r>
              <a:rPr lang="ru-RU" sz="2400" dirty="0" smtClean="0"/>
              <a:t>.</a:t>
            </a:r>
            <a:r>
              <a:rPr lang="ru-RU" sz="2400" dirty="0"/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378923" y="3645024"/>
            <a:ext cx="465757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Шок   </a:t>
            </a:r>
            <a:r>
              <a:rPr lang="ru-RU" sz="2400" dirty="0"/>
              <a:t>предложения</a:t>
            </a:r>
            <a:r>
              <a:rPr lang="ru-RU" sz="2000" dirty="0"/>
              <a:t> может  быть  связан со  следующими   изменениями:</a:t>
            </a:r>
          </a:p>
          <a:p>
            <a:r>
              <a:rPr lang="ru-RU" sz="2000" dirty="0" smtClean="0"/>
              <a:t>1)  </a:t>
            </a:r>
            <a:r>
              <a:rPr lang="ru-RU" sz="2000" dirty="0"/>
              <a:t>резкими скачками  цен  на ресурсы</a:t>
            </a:r>
          </a:p>
          <a:p>
            <a:r>
              <a:rPr lang="ru-RU" sz="2000" dirty="0" smtClean="0"/>
              <a:t>2) </a:t>
            </a:r>
            <a:r>
              <a:rPr lang="ru-RU" sz="2000" dirty="0"/>
              <a:t>стихийными  бедствиями,   приводящими к  утрате   ресурсов</a:t>
            </a:r>
          </a:p>
          <a:p>
            <a:r>
              <a:rPr lang="ru-RU" sz="2000" dirty="0" smtClean="0"/>
              <a:t>3) </a:t>
            </a:r>
            <a:r>
              <a:rPr lang="ru-RU" sz="2000" dirty="0"/>
              <a:t>усилением   активности профсоюзов</a:t>
            </a:r>
          </a:p>
          <a:p>
            <a:r>
              <a:rPr lang="ru-RU" sz="2000" dirty="0" smtClean="0"/>
              <a:t>4) изменениями   </a:t>
            </a:r>
            <a:r>
              <a:rPr lang="ru-RU" sz="2000" dirty="0"/>
              <a:t>в   </a:t>
            </a:r>
            <a:r>
              <a:rPr lang="ru-RU" sz="2000" dirty="0" smtClean="0"/>
              <a:t>законодательстве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1869419"/>
            <a:ext cx="9036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Шок  </a:t>
            </a:r>
            <a:r>
              <a:rPr lang="ru-RU" sz="2400" b="1" dirty="0"/>
              <a:t>спроса (предложения)</a:t>
            </a:r>
            <a:r>
              <a:rPr lang="ru-RU" sz="2400" dirty="0"/>
              <a:t> – это  экзогенное явление, которое  вызвало изменение совокупного спроса  (предложения)   и  породило  тем   самым   отклонение  производства   и  занятости   от   потенциального   уровня</a:t>
            </a:r>
            <a:r>
              <a:rPr lang="ru-RU" sz="2400" dirty="0" smtClean="0"/>
              <a:t>.</a:t>
            </a:r>
            <a:r>
              <a:rPr lang="ru-RU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4045231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97346"/>
            <a:ext cx="878497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Таким образом, модель </a:t>
            </a:r>
            <a:r>
              <a:rPr lang="ru-RU" sz="2400" b="1" dirty="0" err="1"/>
              <a:t>AD-AS</a:t>
            </a:r>
            <a:r>
              <a:rPr lang="ru-RU" sz="2400" b="1" dirty="0"/>
              <a:t>:</a:t>
            </a:r>
            <a:endParaRPr lang="ru-RU" sz="2400" dirty="0"/>
          </a:p>
          <a:p>
            <a:pPr indent="536575">
              <a:buFont typeface="Wingdings" pitchFamily="2" charset="2"/>
              <a:buChar char="v"/>
            </a:pPr>
            <a:r>
              <a:rPr lang="ru-RU" sz="2400" dirty="0"/>
              <a:t>выступает базовой в исследованиях колебаний объема производства и уровня цен в экономике в целом, причин и последствий их изменений;</a:t>
            </a:r>
          </a:p>
          <a:p>
            <a:pPr indent="536575">
              <a:buFont typeface="Wingdings" pitchFamily="2" charset="2"/>
              <a:buChar char="v"/>
            </a:pPr>
            <a:r>
              <a:rPr lang="ru-RU" sz="2400" dirty="0"/>
              <a:t>дает возможность описать различные варианты государственной политики в экономической области;</a:t>
            </a:r>
          </a:p>
          <a:p>
            <a:pPr indent="536575">
              <a:buFont typeface="Wingdings" pitchFamily="2" charset="2"/>
              <a:buChar char="v"/>
            </a:pPr>
            <a:r>
              <a:rPr lang="ru-RU" sz="2400" dirty="0"/>
              <a:t>позволяет определить степень влияния шоков на экономику, а также на результаты стабилизационной политики государства, нацеленной на ослабление колебаний, обусловленных шоками, на восстановление равновесного объема выпуска и занятости на прежнем уровне;</a:t>
            </a:r>
          </a:p>
          <a:p>
            <a:pPr indent="536575">
              <a:buFont typeface="Wingdings" pitchFamily="2" charset="2"/>
              <a:buChar char="v"/>
            </a:pPr>
            <a:r>
              <a:rPr lang="ru-RU" sz="2400" dirty="0"/>
              <a:t>исходит из того, что цены негибкие в коротком периоде и выступают гибкими в долгом периоде;</a:t>
            </a:r>
          </a:p>
          <a:p>
            <a:pPr indent="536575">
              <a:buFont typeface="Wingdings" pitchFamily="2" charset="2"/>
              <a:buChar char="v"/>
            </a:pPr>
            <a:r>
              <a:rPr lang="ru-RU" sz="2400" dirty="0"/>
              <a:t>может быть использована для истолкования анализа процессов, совершающихся в современной системе </a:t>
            </a:r>
            <a:r>
              <a:rPr lang="ru-RU" sz="2400" dirty="0" smtClean="0"/>
              <a:t>государственного регулирования, </a:t>
            </a:r>
            <a:r>
              <a:rPr lang="ru-RU" sz="2400" dirty="0"/>
              <a:t>для оценки будущих событий в странах с переходной экономикой.</a:t>
            </a:r>
          </a:p>
        </p:txBody>
      </p:sp>
    </p:spTree>
    <p:extLst>
      <p:ext uri="{BB962C8B-B14F-4D97-AF65-F5344CB8AC3E}">
        <p14:creationId xmlns:p14="http://schemas.microsoft.com/office/powerpoint/2010/main" xmlns="" val="43935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 smtClean="0"/>
              <a:t>Тема </a:t>
            </a:r>
            <a:r>
              <a:rPr lang="ru-RU" sz="4000" b="1" smtClean="0"/>
              <a:t> </a:t>
            </a:r>
            <a:r>
              <a:rPr lang="ru-RU" sz="4000" b="1" dirty="0" smtClean="0"/>
              <a:t>Макроэкономическое равновесие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8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1. Понятие и виды макроэкономического равновесия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2. Рынок благ. Общее экономическое равновесие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3. Основные модели макроэкономического равновесия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4. Модель равновесия «доходы-расходы»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5. Мультипликатор расходов. Принцип акселерации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228600" y="609600"/>
            <a:ext cx="8534400" cy="14652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1800" b="1" i="1">
                <a:solidFill>
                  <a:srgbClr val="CC0000"/>
                </a:solidFill>
              </a:rPr>
              <a:t>Макроэкономическое равновесие</a:t>
            </a:r>
            <a:r>
              <a:rPr lang="ru-RU" sz="1800">
                <a:solidFill>
                  <a:srgbClr val="000000"/>
                </a:solidFill>
              </a:rPr>
              <a:t> - это такое состояние экономической системы, когда достигнута совокупная сбалансированность, пропорциональность между экономическими потоками произведенных товаров и факторов производства, доходов и расходов, спросом и предложением, материально­вещественными и финансовыми потоками и пр.</a:t>
            </a:r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381000" y="2362200"/>
            <a:ext cx="8305800" cy="42116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800">
                <a:solidFill>
                  <a:srgbClr val="000000"/>
                </a:solidFill>
              </a:rPr>
              <a:t>Равновесие бывает: </a:t>
            </a:r>
          </a:p>
          <a:p>
            <a:pPr algn="just">
              <a:buFont typeface="Wingdings" pitchFamily="2" charset="2"/>
              <a:buChar char="v"/>
            </a:pPr>
            <a:r>
              <a:rPr lang="ru-RU" sz="1800" b="1" i="1">
                <a:solidFill>
                  <a:srgbClr val="000000"/>
                </a:solidFill>
              </a:rPr>
              <a:t>краткосрочным (текущим)</a:t>
            </a:r>
            <a:r>
              <a:rPr lang="ru-RU" sz="1800">
                <a:solidFill>
                  <a:srgbClr val="000000"/>
                </a:solidFill>
              </a:rPr>
              <a:t> </a:t>
            </a:r>
          </a:p>
          <a:p>
            <a:pPr algn="just">
              <a:buFont typeface="Wingdings" pitchFamily="2" charset="2"/>
              <a:buChar char="v"/>
            </a:pPr>
            <a:r>
              <a:rPr lang="ru-RU" sz="1800" b="1" i="1">
                <a:solidFill>
                  <a:srgbClr val="000000"/>
                </a:solidFill>
              </a:rPr>
              <a:t>долгосрочным</a:t>
            </a:r>
          </a:p>
          <a:p>
            <a:pPr algn="just">
              <a:buFont typeface="Wingdings" pitchFamily="2" charset="2"/>
              <a:buChar char="v"/>
            </a:pPr>
            <a:r>
              <a:rPr lang="ru-RU" sz="1800" b="1" i="1">
                <a:solidFill>
                  <a:srgbClr val="000000"/>
                </a:solidFill>
              </a:rPr>
              <a:t>частичное</a:t>
            </a:r>
            <a:r>
              <a:rPr lang="ru-RU" sz="1800">
                <a:solidFill>
                  <a:srgbClr val="000000"/>
                </a:solidFill>
              </a:rPr>
              <a:t> это равновесие, установившееся в отдельных отраслях и сферах экономики </a:t>
            </a:r>
          </a:p>
          <a:p>
            <a:pPr algn="just">
              <a:buFont typeface="Wingdings" pitchFamily="2" charset="2"/>
              <a:buChar char="v"/>
            </a:pPr>
            <a:r>
              <a:rPr lang="ru-RU" sz="1800" b="1" i="1">
                <a:solidFill>
                  <a:srgbClr val="000000"/>
                </a:solidFill>
              </a:rPr>
              <a:t>общее – </a:t>
            </a:r>
            <a:r>
              <a:rPr lang="ru-RU" sz="1800">
                <a:solidFill>
                  <a:srgbClr val="000000"/>
                </a:solidFill>
              </a:rPr>
              <a:t>это равновесие экономической системы в целом </a:t>
            </a:r>
          </a:p>
          <a:p>
            <a:pPr algn="just">
              <a:buFont typeface="Wingdings" pitchFamily="2" charset="2"/>
              <a:buChar char="v"/>
            </a:pPr>
            <a:r>
              <a:rPr lang="ru-RU" sz="1800" b="1" i="1">
                <a:solidFill>
                  <a:srgbClr val="000000"/>
                </a:solidFill>
              </a:rPr>
              <a:t>полное</a:t>
            </a:r>
            <a:r>
              <a:rPr lang="ru-RU" sz="1800">
                <a:solidFill>
                  <a:srgbClr val="000000"/>
                </a:solidFill>
              </a:rPr>
              <a:t> экономическое равновесие это оптимальная сбалансированность экономической системы; ее идеальная пропорциональность - высшая цель структурной политики общества. </a:t>
            </a:r>
          </a:p>
          <a:p>
            <a:pPr algn="just">
              <a:buFont typeface="Wingdings" pitchFamily="2" charset="2"/>
              <a:buChar char="v"/>
            </a:pPr>
            <a:r>
              <a:rPr lang="ru-RU" sz="1800" b="1" i="1">
                <a:solidFill>
                  <a:srgbClr val="000000"/>
                </a:solidFill>
              </a:rPr>
              <a:t>устойчивым</a:t>
            </a:r>
            <a:r>
              <a:rPr lang="ru-RU" sz="1800" b="1">
                <a:solidFill>
                  <a:srgbClr val="000000"/>
                </a:solidFill>
              </a:rPr>
              <a:t> </a:t>
            </a:r>
            <a:r>
              <a:rPr lang="ru-RU" sz="1800">
                <a:solidFill>
                  <a:srgbClr val="000000"/>
                </a:solidFill>
              </a:rPr>
              <a:t>если в ответ на внешний импульс, разрушающий равновесие, экономика самостоятельно возвращается в устойчивое состояние</a:t>
            </a:r>
          </a:p>
          <a:p>
            <a:pPr algn="just">
              <a:buFont typeface="Wingdings" pitchFamily="2" charset="2"/>
              <a:buChar char="v"/>
            </a:pPr>
            <a:r>
              <a:rPr lang="ru-RU" sz="1800" b="1" i="1">
                <a:solidFill>
                  <a:srgbClr val="000000"/>
                </a:solidFill>
              </a:rPr>
              <a:t>неустойчивым</a:t>
            </a:r>
            <a:r>
              <a:rPr lang="ru-RU" sz="1800" b="1">
                <a:solidFill>
                  <a:srgbClr val="000000"/>
                </a:solidFill>
              </a:rPr>
              <a:t>, если </a:t>
            </a:r>
            <a:r>
              <a:rPr lang="ru-RU" sz="1800">
                <a:solidFill>
                  <a:srgbClr val="000000"/>
                </a:solidFill>
              </a:rPr>
              <a:t>после внешнего воздействия экономика не может восстановиться самостоятельно</a:t>
            </a:r>
            <a:endParaRPr lang="ru-RU" sz="1800" b="1">
              <a:solidFill>
                <a:srgbClr val="000000"/>
              </a:solidFill>
            </a:endParaRPr>
          </a:p>
          <a:p>
            <a:pPr>
              <a:buFont typeface="Wingdings" pitchFamily="2" charset="2"/>
              <a:buChar char="v"/>
            </a:pPr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4100" name="Rectangle 8"/>
          <p:cNvSpPr>
            <a:spLocks noChangeArrowheads="1"/>
          </p:cNvSpPr>
          <p:nvPr/>
        </p:nvSpPr>
        <p:spPr bwMode="auto">
          <a:xfrm>
            <a:off x="0" y="0"/>
            <a:ext cx="354013" cy="457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937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800" b="1" smtClean="0">
                <a:solidFill>
                  <a:srgbClr val="CC0000"/>
                </a:solidFill>
              </a:rPr>
              <a:t>Совокупный спрос, его кривая и факторы его определяющие</a:t>
            </a:r>
            <a:endParaRPr lang="ru-RU" sz="4000" b="1" smtClean="0">
              <a:solidFill>
                <a:srgbClr val="CC000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534400" cy="4876800"/>
          </a:xfrm>
          <a:solidFill>
            <a:schemeClr val="tx1"/>
          </a:solidFill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r>
              <a:rPr lang="ru-RU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Совокупный спрос</a:t>
            </a: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 </a:t>
            </a: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 </a:t>
            </a:r>
            <a:r>
              <a:rPr lang="en-US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aggregate demand</a:t>
            </a: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- это сумма всех видов спроса, или суммарный спрос на все конечные Т и У, произведенные в обществе.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В структуре совокупного спроса выделяют: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спрос на потребительские товары и услуги (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);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спрос на инвестиционные товары (I);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спрос на товары и услуги со стороны государства (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</a:t>
            </a: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);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чистый экспорт - разница между экспортом и импортом </a:t>
            </a: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NX</a:t>
            </a: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).</a:t>
            </a:r>
            <a:endParaRPr lang="ru-RU" sz="2400" b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Таким образом, совокупный спрос можно выразить формулой:</a:t>
            </a:r>
            <a:endParaRPr lang="en-US" sz="2400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    </a:t>
            </a:r>
            <a:r>
              <a:rPr lang="en-US" sz="24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</a:t>
            </a: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= </a:t>
            </a:r>
            <a:r>
              <a:rPr lang="en-US" sz="24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US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+ </a:t>
            </a:r>
            <a:r>
              <a:rPr lang="en-US" sz="24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</a:t>
            </a:r>
            <a:r>
              <a:rPr lang="ru-RU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+ </a:t>
            </a:r>
            <a:r>
              <a:rPr lang="en-US" sz="24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</a:t>
            </a:r>
            <a:r>
              <a:rPr lang="ru-RU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+ </a:t>
            </a:r>
            <a:r>
              <a:rPr lang="en-US" sz="24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NX</a:t>
            </a: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.</a:t>
            </a:r>
            <a:r>
              <a:rPr 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52400" y="104775"/>
            <a:ext cx="354013" cy="457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229600" cy="715963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smtClean="0"/>
              <a:t>График </a:t>
            </a:r>
            <a:r>
              <a:rPr lang="en-US" sz="3200" smtClean="0"/>
              <a:t>AD</a:t>
            </a:r>
            <a:r>
              <a:rPr lang="ru-RU" sz="3200" smtClean="0"/>
              <a:t> – кривая совокупного спроса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540750" cy="5486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1800" smtClean="0"/>
              <a:t>            P</a:t>
            </a:r>
            <a:r>
              <a:rPr lang="ru-RU" sz="1800" smtClean="0"/>
              <a:t> – уровень цен (дефлятор ВВП)</a:t>
            </a:r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 flipV="1">
            <a:off x="1447800" y="1066800"/>
            <a:ext cx="0" cy="3771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>
            <a:off x="1447800" y="4876800"/>
            <a:ext cx="457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150" name="Freeform 7"/>
          <p:cNvSpPr>
            <a:spLocks/>
          </p:cNvSpPr>
          <p:nvPr/>
        </p:nvSpPr>
        <p:spPr bwMode="auto">
          <a:xfrm>
            <a:off x="1752600" y="1447800"/>
            <a:ext cx="3962400" cy="2984500"/>
          </a:xfrm>
          <a:custGeom>
            <a:avLst/>
            <a:gdLst>
              <a:gd name="T0" fmla="*/ 0 w 2496"/>
              <a:gd name="T1" fmla="*/ 0 h 1880"/>
              <a:gd name="T2" fmla="*/ 2147483647 w 2496"/>
              <a:gd name="T3" fmla="*/ 2147483647 h 1880"/>
              <a:gd name="T4" fmla="*/ 2147483647 w 2496"/>
              <a:gd name="T5" fmla="*/ 2147483647 h 1880"/>
              <a:gd name="T6" fmla="*/ 0 60000 65536"/>
              <a:gd name="T7" fmla="*/ 0 60000 65536"/>
              <a:gd name="T8" fmla="*/ 0 60000 65536"/>
              <a:gd name="T9" fmla="*/ 0 w 2496"/>
              <a:gd name="T10" fmla="*/ 0 h 1880"/>
              <a:gd name="T11" fmla="*/ 2496 w 2496"/>
              <a:gd name="T12" fmla="*/ 1880 h 18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96" h="1880">
                <a:moveTo>
                  <a:pt x="0" y="0"/>
                </a:moveTo>
                <a:cubicBezTo>
                  <a:pt x="32" y="644"/>
                  <a:pt x="64" y="1288"/>
                  <a:pt x="480" y="1584"/>
                </a:cubicBezTo>
                <a:cubicBezTo>
                  <a:pt x="896" y="1880"/>
                  <a:pt x="2160" y="1744"/>
                  <a:pt x="2496" y="17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1" name="Rectangle 13"/>
          <p:cNvSpPr>
            <a:spLocks noChangeArrowheads="1"/>
          </p:cNvSpPr>
          <p:nvPr/>
        </p:nvSpPr>
        <p:spPr bwMode="auto">
          <a:xfrm>
            <a:off x="4371975" y="3246438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800"/>
              <a:t> </a:t>
            </a:r>
          </a:p>
        </p:txBody>
      </p:sp>
      <p:sp>
        <p:nvSpPr>
          <p:cNvPr id="6152" name="Rectangle 14"/>
          <p:cNvSpPr>
            <a:spLocks noChangeArrowheads="1"/>
          </p:cNvSpPr>
          <p:nvPr/>
        </p:nvSpPr>
        <p:spPr bwMode="auto">
          <a:xfrm>
            <a:off x="4403725" y="3246438"/>
            <a:ext cx="3078163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1800"/>
          </a:p>
          <a:p>
            <a:endParaRPr lang="en-US" sz="1800"/>
          </a:p>
          <a:p>
            <a:endParaRPr lang="en-US" sz="1800"/>
          </a:p>
          <a:p>
            <a:endParaRPr lang="en-US" sz="1800"/>
          </a:p>
          <a:p>
            <a:endParaRPr lang="en-US" sz="1800"/>
          </a:p>
          <a:p>
            <a:endParaRPr lang="en-US" sz="1800"/>
          </a:p>
          <a:p>
            <a:r>
              <a:rPr lang="en-US" sz="1800"/>
              <a:t>                 Y-</a:t>
            </a:r>
            <a:r>
              <a:rPr lang="ru-RU" sz="1800"/>
              <a:t>реальный ВВП</a:t>
            </a:r>
          </a:p>
        </p:txBody>
      </p:sp>
      <p:sp>
        <p:nvSpPr>
          <p:cNvPr id="6153" name="Rectangle 15"/>
          <p:cNvSpPr>
            <a:spLocks noChangeArrowheads="1"/>
          </p:cNvSpPr>
          <p:nvPr/>
        </p:nvSpPr>
        <p:spPr bwMode="auto">
          <a:xfrm>
            <a:off x="304800" y="5349875"/>
            <a:ext cx="84582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000" b="1" i="1" u="sng"/>
              <a:t>Кривая совокупного спроса</a:t>
            </a:r>
            <a:r>
              <a:rPr lang="ru-RU" sz="2000" b="1"/>
              <a:t> показывает количество Т и У, которое потребители готовы приобрести при каждом возможном уровне цен. Движение по кривой </a:t>
            </a:r>
            <a:r>
              <a:rPr lang="en-US" sz="2000" b="1" i="1"/>
              <a:t>AD</a:t>
            </a:r>
            <a:r>
              <a:rPr lang="en-US" sz="2000" b="1"/>
              <a:t> </a:t>
            </a:r>
            <a:r>
              <a:rPr lang="ru-RU" sz="2000" b="1"/>
              <a:t>отражает изменение совокупного спроса в зависимости от динамики цен.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686800" cy="865188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smtClean="0"/>
              <a:t>Причины отрицательного наклона кривой </a:t>
            </a:r>
            <a:r>
              <a:rPr lang="en-US" sz="2800" b="1" smtClean="0"/>
              <a:t>AD</a:t>
            </a:r>
            <a:endParaRPr lang="ru-RU" sz="2800" b="1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763000" cy="38100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2400" smtClean="0"/>
              <a:t>Между уровнем цен и объемом совокупного выпуска существует обратная зависимость вследствие трех причин: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endParaRPr lang="ru-RU" sz="2400" smtClean="0"/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2400" smtClean="0"/>
              <a:t>- </a:t>
            </a:r>
            <a:r>
              <a:rPr lang="ru-RU" sz="2400" b="1" smtClean="0"/>
              <a:t>Эффект Кейнса</a:t>
            </a:r>
            <a:r>
              <a:rPr lang="ru-RU" sz="2400" smtClean="0"/>
              <a:t> (эффект процентных ставок) -  с ростом цен растет спрос на деньги, при неизменном предложении денег растет ставка процента, сокращается объем инвестиций, потребление и совокупный спрос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2400" smtClean="0"/>
              <a:t>                                </a:t>
            </a:r>
            <a:endParaRPr lang="ru-RU" sz="2400" smtClean="0">
              <a:solidFill>
                <a:srgbClr val="CC0000"/>
              </a:solidFill>
              <a:cs typeface="Arial" charset="0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3276600" y="5159375"/>
            <a:ext cx="5516563" cy="5191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Р↑ →М</a:t>
            </a:r>
            <a:r>
              <a:rPr lang="en-US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 </a:t>
            </a:r>
            <a:r>
              <a:rPr lang="ru-RU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↑→</a:t>
            </a:r>
            <a:r>
              <a:rPr lang="en-US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 </a:t>
            </a:r>
            <a:r>
              <a:rPr lang="ru-RU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↑</a:t>
            </a:r>
            <a:r>
              <a:rPr lang="en-US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→ I</a:t>
            </a:r>
            <a:r>
              <a:rPr lang="ru-RU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↓→</a:t>
            </a:r>
            <a:r>
              <a:rPr lang="en-US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C </a:t>
            </a:r>
            <a:r>
              <a:rPr lang="ru-RU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↓→</a:t>
            </a:r>
            <a:r>
              <a:rPr lang="en-US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AD</a:t>
            </a:r>
            <a:r>
              <a:rPr lang="ru-RU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↓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228600" y="3048000"/>
            <a:ext cx="82296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Эффект импортных закупок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 – повышение уровня цен приводит к увеличению импорта(при неизменных ценах на импорт) и уменьшению экспорта, т.е сокращению  чистого экспорта и объема совокупного спроса</a:t>
            </a:r>
          </a:p>
          <a:p>
            <a:pPr>
              <a:defRPr/>
            </a:pP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            </a:t>
            </a: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152400" y="381000"/>
            <a:ext cx="8839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Эффект Пигу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 (богатства) – с ростом цен снижается покупательная способность активов, снижается потребление и объем совокупного спроса</a:t>
            </a:r>
          </a:p>
        </p:txBody>
      </p:sp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533400" y="2057400"/>
            <a:ext cx="8215313" cy="5191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Р↑ →реальная стоимость активов↓ → </a:t>
            </a:r>
            <a:r>
              <a:rPr lang="en-US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 </a:t>
            </a:r>
            <a:r>
              <a:rPr lang="ru-RU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↓→</a:t>
            </a:r>
            <a:r>
              <a:rPr lang="en-US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AD</a:t>
            </a:r>
            <a:r>
              <a:rPr lang="ru-RU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↓</a:t>
            </a:r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5157788" y="5137150"/>
            <a:ext cx="2987675" cy="5191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Р↑ → </a:t>
            </a:r>
            <a:r>
              <a:rPr lang="en-US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Xn</a:t>
            </a:r>
            <a:r>
              <a:rPr lang="ru-RU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↓ → </a:t>
            </a:r>
            <a:r>
              <a:rPr lang="en-US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</a:t>
            </a:r>
            <a:r>
              <a:rPr lang="ru-RU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↓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991600" cy="762000"/>
          </a:xfrm>
          <a:solidFill>
            <a:schemeClr val="tx1"/>
          </a:solidFill>
        </p:spPr>
        <p:txBody>
          <a:bodyPr/>
          <a:lstStyle/>
          <a:p>
            <a:pPr algn="just" eaLnBrk="1" hangingPunct="1">
              <a:lnSpc>
                <a:spcPct val="60000"/>
              </a:lnSpc>
              <a:defRPr/>
            </a:pPr>
            <a:r>
              <a:rPr lang="ru-RU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Наряду с ценовыми на совокупный спрос оказывают влияние неценовые факторы, которые  приводит к смещению кривой </a:t>
            </a:r>
            <a:r>
              <a:rPr lang="en-US" sz="2000" b="1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</a:t>
            </a:r>
            <a:r>
              <a:rPr lang="en-US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вправо или влево..</a:t>
            </a: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pic>
        <p:nvPicPr>
          <p:cNvPr id="9219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066800"/>
            <a:ext cx="6096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12"/>
          <p:cNvSpPr>
            <a:spLocks noChangeArrowheads="1"/>
          </p:cNvSpPr>
          <p:nvPr/>
        </p:nvSpPr>
        <p:spPr bwMode="auto">
          <a:xfrm>
            <a:off x="152400" y="3200400"/>
            <a:ext cx="8686800" cy="3749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374650" algn="l"/>
              </a:tabLst>
            </a:pPr>
            <a:r>
              <a:rPr lang="ru-RU" sz="2000">
                <a:solidFill>
                  <a:srgbClr val="000000"/>
                </a:solidFill>
              </a:rPr>
              <a:t>К неценовым факторам совокупного спроса относятся:</a:t>
            </a:r>
          </a:p>
          <a:p>
            <a:pPr algn="just">
              <a:buFont typeface="Wingdings" pitchFamily="2" charset="2"/>
              <a:buChar char="v"/>
              <a:tabLst>
                <a:tab pos="374650" algn="l"/>
              </a:tabLst>
            </a:pPr>
            <a:r>
              <a:rPr lang="ru-RU" sz="2000">
                <a:solidFill>
                  <a:srgbClr val="000000"/>
                </a:solidFill>
              </a:rPr>
              <a:t>предложение денег М и скорость их обращения V (что следует из уравнения количественной теории денег);</a:t>
            </a:r>
          </a:p>
          <a:p>
            <a:pPr algn="just">
              <a:buFont typeface="Wingdings" pitchFamily="2" charset="2"/>
              <a:buChar char="v"/>
              <a:tabLst>
                <a:tab pos="374650" algn="l"/>
              </a:tabLst>
            </a:pPr>
            <a:r>
              <a:rPr lang="ru-RU" sz="2000">
                <a:solidFill>
                  <a:srgbClr val="000000"/>
                </a:solidFill>
              </a:rPr>
              <a:t>факторы, влияющие на потребительские расходы домохозяйств: благосостояние потребителей, налоги, ожидания;</a:t>
            </a:r>
          </a:p>
          <a:p>
            <a:pPr algn="just">
              <a:buFont typeface="Wingdings" pitchFamily="2" charset="2"/>
              <a:buChar char="v"/>
              <a:tabLst>
                <a:tab pos="374650" algn="l"/>
              </a:tabLst>
            </a:pPr>
            <a:r>
              <a:rPr lang="ru-RU" sz="2000">
                <a:solidFill>
                  <a:srgbClr val="000000"/>
                </a:solidFill>
              </a:rPr>
              <a:t>факторы, воздействующие на инвестиционные расходы фирм: процентные ставки, льготное кредитование, возможности получения субсидий</a:t>
            </a:r>
          </a:p>
          <a:p>
            <a:pPr algn="just">
              <a:buFont typeface="Wingdings" pitchFamily="2" charset="2"/>
              <a:buChar char="v"/>
              <a:tabLst>
                <a:tab pos="374650" algn="l"/>
              </a:tabLst>
            </a:pPr>
            <a:r>
              <a:rPr lang="ru-RU" sz="2000">
                <a:solidFill>
                  <a:srgbClr val="000000"/>
                </a:solidFill>
              </a:rPr>
              <a:t>государственная политика, определяющая государственные расходы </a:t>
            </a:r>
          </a:p>
          <a:p>
            <a:pPr algn="just">
              <a:buFont typeface="Wingdings" pitchFamily="2" charset="2"/>
              <a:buChar char="v"/>
              <a:tabLst>
                <a:tab pos="374650" algn="l"/>
              </a:tabLst>
            </a:pPr>
            <a:r>
              <a:rPr lang="ru-RU" sz="2000">
                <a:solidFill>
                  <a:srgbClr val="000000"/>
                </a:solidFill>
              </a:rPr>
              <a:t>условия на внешних рынках, влияющие на чистый экспорт: колебания курсов валют, цен на мировом рынке.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8915400" cy="5745163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dirty="0" smtClean="0">
                <a:solidFill>
                  <a:srgbClr val="CC0000"/>
                </a:solidFill>
              </a:rPr>
              <a:t>Совокупное предложение, кривая </a:t>
            </a:r>
            <a:r>
              <a:rPr lang="en-US" dirty="0" smtClean="0">
                <a:solidFill>
                  <a:srgbClr val="CC0000"/>
                </a:solidFill>
              </a:rPr>
              <a:t>AS</a:t>
            </a:r>
            <a:r>
              <a:rPr lang="ru-RU" dirty="0" smtClean="0">
                <a:solidFill>
                  <a:srgbClr val="CC0000"/>
                </a:solidFill>
              </a:rPr>
              <a:t>, неценовые факторы</a:t>
            </a:r>
          </a:p>
          <a:p>
            <a:pPr algn="just" eaLnBrk="1" hangingPunct="1">
              <a:defRPr/>
            </a:pPr>
            <a:r>
              <a:rPr lang="ru-RU" b="1" dirty="0" smtClean="0"/>
              <a:t>Совокупное предложение </a:t>
            </a:r>
            <a:r>
              <a:rPr lang="ru-RU" dirty="0" smtClean="0"/>
              <a:t>(</a:t>
            </a:r>
            <a:r>
              <a:rPr lang="en-US" dirty="0" smtClean="0"/>
              <a:t>AS </a:t>
            </a:r>
            <a:r>
              <a:rPr lang="ru-RU" dirty="0" smtClean="0"/>
              <a:t>- </a:t>
            </a:r>
            <a:r>
              <a:rPr lang="en-US" dirty="0" smtClean="0"/>
              <a:t>aggregate supply</a:t>
            </a:r>
            <a:r>
              <a:rPr lang="ru-RU" dirty="0" smtClean="0"/>
              <a:t>) - вся конечная продукция (в стоимостном выражении), произведенная (предложенная) в обществе.</a:t>
            </a:r>
          </a:p>
          <a:p>
            <a:pPr algn="just" eaLnBrk="1" hangingPunct="1">
              <a:defRPr/>
            </a:pPr>
            <a:r>
              <a:rPr lang="ru-RU" sz="3300" dirty="0" smtClean="0"/>
              <a:t>- </a:t>
            </a:r>
            <a:r>
              <a:rPr lang="ru-RU" b="1" dirty="0" smtClean="0"/>
              <a:t>Кривая совокупного предложения</a:t>
            </a:r>
            <a:r>
              <a:rPr lang="ru-RU" dirty="0" smtClean="0"/>
              <a:t> показывает зависимость общего объема предложения от общего уровня цен в экономике. </a:t>
            </a:r>
          </a:p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/>
          <a:lstStyle/>
          <a:p>
            <a:pPr eaLnBrk="1" hangingPunct="1">
              <a:defRPr/>
            </a:pPr>
            <a:r>
              <a:rPr lang="ru-RU" sz="3000" smtClean="0"/>
              <a:t>Кривая совокупного предложения - </a:t>
            </a:r>
            <a:r>
              <a:rPr lang="en-US" sz="3000" smtClean="0"/>
              <a:t>AS</a:t>
            </a:r>
            <a:endParaRPr lang="ru-RU" sz="300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943600"/>
          </a:xfrm>
        </p:spPr>
        <p:txBody>
          <a:bodyPr/>
          <a:lstStyle/>
          <a:p>
            <a:pPr eaLnBrk="1" hangingPunct="1">
              <a:defRPr/>
            </a:pPr>
            <a:r>
              <a:rPr lang="en-US" sz="2500" smtClean="0"/>
              <a:t>1) </a:t>
            </a:r>
            <a:r>
              <a:rPr lang="ru-RU" sz="2500" smtClean="0"/>
              <a:t>в краткосрочном периоде (при фиксированных ценах) – это прямая, параллельная оси </a:t>
            </a:r>
            <a:r>
              <a:rPr lang="en-US" sz="2500" smtClean="0"/>
              <a:t>Y</a:t>
            </a:r>
            <a:endParaRPr lang="ru-RU" sz="2500" smtClean="0"/>
          </a:p>
          <a:p>
            <a:pPr eaLnBrk="1" hangingPunct="1">
              <a:defRPr/>
            </a:pPr>
            <a:endParaRPr lang="ru-RU" sz="2500" smtClean="0"/>
          </a:p>
          <a:p>
            <a:pPr eaLnBrk="1" hangingPunct="1">
              <a:defRPr/>
            </a:pPr>
            <a:endParaRPr lang="ru-RU" sz="2500" smtClean="0"/>
          </a:p>
          <a:p>
            <a:pPr eaLnBrk="1" hangingPunct="1">
              <a:defRPr/>
            </a:pPr>
            <a:endParaRPr lang="ru-RU" sz="2500" smtClean="0"/>
          </a:p>
          <a:p>
            <a:pPr eaLnBrk="1" hangingPunct="1">
              <a:defRPr/>
            </a:pPr>
            <a:endParaRPr lang="ru-RU" sz="250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500" smtClean="0"/>
              <a:t>2) в долгосрочном периоде (при гибких ценах) – прямая, параллельная оси Р, отсекающая на оси </a:t>
            </a:r>
            <a:r>
              <a:rPr lang="en-US" sz="2500" smtClean="0"/>
              <a:t>Y</a:t>
            </a:r>
            <a:r>
              <a:rPr lang="ru-RU" sz="2500" smtClean="0"/>
              <a:t> отрезок, равный потенциальному ВВП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1800" smtClean="0"/>
              <a:t>                           Р</a:t>
            </a:r>
          </a:p>
          <a:p>
            <a:pPr eaLnBrk="1" hangingPunct="1">
              <a:defRPr/>
            </a:pPr>
            <a:endParaRPr lang="ru-RU" sz="2500" smtClean="0"/>
          </a:p>
          <a:p>
            <a:pPr eaLnBrk="1" hangingPunct="1">
              <a:defRPr/>
            </a:pPr>
            <a:endParaRPr lang="ru-RU" sz="2500" smtClean="0"/>
          </a:p>
          <a:p>
            <a:pPr eaLnBrk="1" hangingPunct="1">
              <a:defRPr/>
            </a:pPr>
            <a:endParaRPr lang="ru-RU" sz="2500" smtClean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800" smtClean="0">
                <a:effectLst/>
              </a:rPr>
              <a:t>                                                          </a:t>
            </a:r>
            <a:r>
              <a:rPr lang="en-US" sz="1800" smtClean="0">
                <a:effectLst/>
              </a:rPr>
              <a:t>Y</a:t>
            </a:r>
            <a:endParaRPr lang="ru-RU" sz="2500" smtClean="0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 flipV="1">
            <a:off x="2438400" y="1676400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2438400" y="3733800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>
            <a:off x="2438400" y="2895600"/>
            <a:ext cx="2362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2133600" y="1752600"/>
            <a:ext cx="3714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P</a:t>
            </a:r>
            <a:r>
              <a:rPr lang="ru-RU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 – уровень цен (дефлятор ВВП)</a:t>
            </a: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4343400" y="3200400"/>
            <a:ext cx="19986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Y-</a:t>
            </a:r>
            <a:r>
              <a:rPr lang="ru-RU" sz="1800"/>
              <a:t>реальный ВВП</a:t>
            </a:r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 flipV="1">
            <a:off x="2743200" y="48006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>
            <a:off x="2743200" y="6477000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 flipV="1">
            <a:off x="3810000" y="48768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/>
              <a:t>Т.О. конечная кривая совокупного предложения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486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ru-RU" sz="2800" smtClean="0"/>
          </a:p>
          <a:p>
            <a:pPr eaLnBrk="1" hangingPunct="1">
              <a:lnSpc>
                <a:spcPct val="90000"/>
              </a:lnSpc>
              <a:defRPr/>
            </a:pPr>
            <a:endParaRPr lang="ru-RU" sz="2800" smtClean="0"/>
          </a:p>
          <a:p>
            <a:pPr eaLnBrk="1" hangingPunct="1">
              <a:lnSpc>
                <a:spcPct val="90000"/>
              </a:lnSpc>
              <a:defRPr/>
            </a:pPr>
            <a:endParaRPr lang="ru-RU" sz="2800" smtClean="0"/>
          </a:p>
          <a:p>
            <a:pPr eaLnBrk="1" hangingPunct="1">
              <a:lnSpc>
                <a:spcPct val="90000"/>
              </a:lnSpc>
              <a:defRPr/>
            </a:pPr>
            <a:endParaRPr lang="ru-RU" sz="2800" smtClean="0"/>
          </a:p>
          <a:p>
            <a:pPr eaLnBrk="1" hangingPunct="1">
              <a:lnSpc>
                <a:spcPct val="90000"/>
              </a:lnSpc>
              <a:defRPr/>
            </a:pPr>
            <a:endParaRPr lang="ru-RU" sz="2800" smtClean="0"/>
          </a:p>
          <a:p>
            <a:pPr eaLnBrk="1" hangingPunct="1">
              <a:lnSpc>
                <a:spcPct val="90000"/>
              </a:lnSpc>
              <a:defRPr/>
            </a:pPr>
            <a:endParaRPr lang="ru-RU" sz="2800" smtClean="0"/>
          </a:p>
          <a:p>
            <a:pPr eaLnBrk="1" hangingPunct="1">
              <a:lnSpc>
                <a:spcPct val="90000"/>
              </a:lnSpc>
              <a:defRPr/>
            </a:pPr>
            <a:endParaRPr lang="ru-RU" sz="2800" smtClean="0"/>
          </a:p>
          <a:p>
            <a:pPr eaLnBrk="1" hangingPunct="1">
              <a:lnSpc>
                <a:spcPct val="90000"/>
              </a:lnSpc>
              <a:defRPr/>
            </a:pPr>
            <a:endParaRPr lang="ru-RU" sz="2800" smtClean="0"/>
          </a:p>
          <a:p>
            <a:pPr eaLnBrk="1" hangingPunct="1">
              <a:lnSpc>
                <a:spcPct val="90000"/>
              </a:lnSpc>
              <a:defRPr/>
            </a:pPr>
            <a:endParaRPr lang="ru-RU" sz="28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Горизонтальный (кейнсианский), промежуточный (восходящий)и вертикальный (классический) участки </a:t>
            </a:r>
            <a:r>
              <a:rPr lang="en-US" sz="2800" smtClean="0"/>
              <a:t>AS</a:t>
            </a:r>
            <a:endParaRPr lang="ru-RU" sz="2800" smtClean="0"/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 flipV="1">
            <a:off x="1447800" y="1219200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1447800" y="5029200"/>
            <a:ext cx="464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294" name="Freeform 7"/>
          <p:cNvSpPr>
            <a:spLocks/>
          </p:cNvSpPr>
          <p:nvPr/>
        </p:nvSpPr>
        <p:spPr bwMode="auto">
          <a:xfrm>
            <a:off x="1828800" y="1600200"/>
            <a:ext cx="3632200" cy="2971800"/>
          </a:xfrm>
          <a:custGeom>
            <a:avLst/>
            <a:gdLst>
              <a:gd name="T0" fmla="*/ 0 w 2288"/>
              <a:gd name="T1" fmla="*/ 2147483647 h 1872"/>
              <a:gd name="T2" fmla="*/ 2147483647 w 2288"/>
              <a:gd name="T3" fmla="*/ 2147483647 h 1872"/>
              <a:gd name="T4" fmla="*/ 2147483647 w 2288"/>
              <a:gd name="T5" fmla="*/ 0 h 1872"/>
              <a:gd name="T6" fmla="*/ 0 60000 65536"/>
              <a:gd name="T7" fmla="*/ 0 60000 65536"/>
              <a:gd name="T8" fmla="*/ 0 60000 65536"/>
              <a:gd name="T9" fmla="*/ 0 w 2288"/>
              <a:gd name="T10" fmla="*/ 0 h 1872"/>
              <a:gd name="T11" fmla="*/ 2288 w 2288"/>
              <a:gd name="T12" fmla="*/ 1872 h 18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88" h="1872">
                <a:moveTo>
                  <a:pt x="0" y="1872"/>
                </a:moveTo>
                <a:cubicBezTo>
                  <a:pt x="776" y="1860"/>
                  <a:pt x="1552" y="1848"/>
                  <a:pt x="1920" y="1536"/>
                </a:cubicBezTo>
                <a:cubicBezTo>
                  <a:pt x="2288" y="1224"/>
                  <a:pt x="2160" y="256"/>
                  <a:pt x="2208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5" name="Line 8"/>
          <p:cNvSpPr>
            <a:spLocks noChangeShapeType="1"/>
          </p:cNvSpPr>
          <p:nvPr/>
        </p:nvSpPr>
        <p:spPr bwMode="auto">
          <a:xfrm>
            <a:off x="3962400" y="4267200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6" name="Line 9"/>
          <p:cNvSpPr>
            <a:spLocks noChangeShapeType="1"/>
          </p:cNvSpPr>
          <p:nvPr/>
        </p:nvSpPr>
        <p:spPr bwMode="auto">
          <a:xfrm>
            <a:off x="5029200" y="3200400"/>
            <a:ext cx="457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smtClean="0"/>
              <a:t>Неценовые факторы, сдвигающие кривую </a:t>
            </a:r>
            <a:r>
              <a:rPr lang="en-US" sz="2800" smtClean="0"/>
              <a:t>AS</a:t>
            </a:r>
            <a:r>
              <a:rPr lang="ru-RU" sz="2800" smtClean="0"/>
              <a:t> влево или вправо: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1. Цены на ресурсы</a:t>
            </a:r>
          </a:p>
          <a:p>
            <a:pPr eaLnBrk="1" hangingPunct="1">
              <a:defRPr/>
            </a:pPr>
            <a:r>
              <a:rPr lang="ru-RU" smtClean="0"/>
              <a:t>2. Производительность факторов (изменения в технологии)</a:t>
            </a:r>
          </a:p>
          <a:p>
            <a:pPr eaLnBrk="1" hangingPunct="1">
              <a:defRPr/>
            </a:pPr>
            <a:r>
              <a:rPr lang="ru-RU" smtClean="0"/>
              <a:t>3. Налоги с предприятий и субсидий</a:t>
            </a:r>
          </a:p>
          <a:p>
            <a:pPr eaLnBrk="1" hangingPunct="1">
              <a:defRPr/>
            </a:pPr>
            <a:r>
              <a:rPr lang="ru-RU" smtClean="0"/>
              <a:t>4.Государственное регулирование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229600" cy="484188"/>
          </a:xfrm>
        </p:spPr>
        <p:txBody>
          <a:bodyPr/>
          <a:lstStyle/>
          <a:p>
            <a:pPr eaLnBrk="1" hangingPunct="1">
              <a:defRPr/>
            </a:pPr>
            <a:r>
              <a:rPr lang="ru-RU" sz="3100" smtClean="0"/>
              <a:t> Макроэкономическое равновесие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895600"/>
            <a:ext cx="8229600" cy="3230563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smtClean="0">
                <a:latin typeface="Times New Roman" pitchFamily="18" charset="0"/>
              </a:rPr>
              <a:t>- Краткосрочное равновесие – точка пересечения совокупного спроса и краткосрочной кривой совокупного предложения</a:t>
            </a:r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 flipV="1">
            <a:off x="2209800" y="4038600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>
            <a:off x="2286000" y="6019800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2209800" y="5105400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2514600" y="4114800"/>
            <a:ext cx="13716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3886200" y="5486400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AD</a:t>
            </a:r>
            <a:endParaRPr lang="ru-RU" sz="1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6873" name="Rectangle 9"/>
          <p:cNvSpPr>
            <a:spLocks noChangeArrowheads="1"/>
          </p:cNvSpPr>
          <p:nvPr/>
        </p:nvSpPr>
        <p:spPr bwMode="auto">
          <a:xfrm>
            <a:off x="4495800" y="4648200"/>
            <a:ext cx="488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AS</a:t>
            </a:r>
            <a:endParaRPr lang="ru-RU" sz="1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152400" y="622300"/>
            <a:ext cx="87630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000">
                <a:latin typeface="Times New Roman" pitchFamily="18" charset="0"/>
              </a:rPr>
              <a:t>Пересечение кривой </a:t>
            </a:r>
            <a:r>
              <a:rPr lang="en-US" sz="2000">
                <a:latin typeface="Times New Roman" pitchFamily="18" charset="0"/>
              </a:rPr>
              <a:t>AD </a:t>
            </a:r>
            <a:r>
              <a:rPr lang="ru-RU" sz="2000">
                <a:latin typeface="Times New Roman" pitchFamily="18" charset="0"/>
              </a:rPr>
              <a:t>и кривой </a:t>
            </a:r>
            <a:r>
              <a:rPr lang="en-US" sz="2000">
                <a:latin typeface="Times New Roman" pitchFamily="18" charset="0"/>
              </a:rPr>
              <a:t>AS </a:t>
            </a:r>
            <a:r>
              <a:rPr lang="ru-RU" sz="2000">
                <a:latin typeface="Times New Roman" pitchFamily="18" charset="0"/>
              </a:rPr>
              <a:t>на горизонтальном </a:t>
            </a:r>
            <a:r>
              <a:rPr lang="ru-RU" sz="2000" b="1">
                <a:latin typeface="Times New Roman" pitchFamily="18" charset="0"/>
              </a:rPr>
              <a:t>кейнсианском отрезке </a:t>
            </a:r>
            <a:r>
              <a:rPr lang="ru-RU" sz="2000">
                <a:latin typeface="Times New Roman" pitchFamily="18" charset="0"/>
              </a:rPr>
              <a:t>означает, что равновесие достигнуто при неполном использовании трудовых и производственных ресурсов, и фактический объем национального производства ниже потенциально возможного. Из этого кейнсианцы делают вывод о </a:t>
            </a:r>
            <a:r>
              <a:rPr lang="ru-RU" sz="2000" b="1">
                <a:latin typeface="Times New Roman" pitchFamily="18" charset="0"/>
              </a:rPr>
              <a:t>необходимости государственного стимулирования совокупного спроса, а следовательно, производства и занятости.</a:t>
            </a:r>
            <a:r>
              <a:rPr lang="ru-RU" sz="200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28600"/>
            <a:ext cx="8229600" cy="5897563"/>
          </a:xfrm>
        </p:spPr>
        <p:txBody>
          <a:bodyPr/>
          <a:lstStyle/>
          <a:p>
            <a:pPr lvl="1" eaLnBrk="1" hangingPunct="1">
              <a:defRPr/>
            </a:pPr>
            <a:r>
              <a:rPr lang="ru-RU" smtClean="0"/>
              <a:t>- </a:t>
            </a:r>
            <a:r>
              <a:rPr lang="ru-RU" sz="2500" smtClean="0"/>
              <a:t>Долгосрочное равновесие – точка пересечения кривой </a:t>
            </a:r>
            <a:r>
              <a:rPr lang="en-US" sz="2500" smtClean="0"/>
              <a:t>AD</a:t>
            </a:r>
            <a:r>
              <a:rPr lang="ru-RU" sz="2500" smtClean="0"/>
              <a:t> и долгосрочной кривой</a:t>
            </a:r>
            <a:r>
              <a:rPr lang="en-US" sz="2500" smtClean="0"/>
              <a:t> AS</a:t>
            </a:r>
            <a:endParaRPr lang="ru-RU" smtClean="0"/>
          </a:p>
        </p:txBody>
      </p:sp>
      <p:sp>
        <p:nvSpPr>
          <p:cNvPr id="15363" name="Line 4"/>
          <p:cNvSpPr>
            <a:spLocks noChangeShapeType="1"/>
          </p:cNvSpPr>
          <p:nvPr/>
        </p:nvSpPr>
        <p:spPr bwMode="auto">
          <a:xfrm flipV="1">
            <a:off x="2286000" y="1219200"/>
            <a:ext cx="7620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364" name="Line 5"/>
          <p:cNvSpPr>
            <a:spLocks noChangeShapeType="1"/>
          </p:cNvSpPr>
          <p:nvPr/>
        </p:nvSpPr>
        <p:spPr bwMode="auto">
          <a:xfrm>
            <a:off x="2286000" y="4191000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365" name="Line 6"/>
          <p:cNvSpPr>
            <a:spLocks noChangeShapeType="1"/>
          </p:cNvSpPr>
          <p:nvPr/>
        </p:nvSpPr>
        <p:spPr bwMode="auto">
          <a:xfrm flipV="1">
            <a:off x="3733800" y="1371600"/>
            <a:ext cx="0" cy="274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6" name="Line 7"/>
          <p:cNvSpPr>
            <a:spLocks noChangeShapeType="1"/>
          </p:cNvSpPr>
          <p:nvPr/>
        </p:nvSpPr>
        <p:spPr bwMode="auto">
          <a:xfrm>
            <a:off x="2895600" y="1676400"/>
            <a:ext cx="18288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3124200" y="1219200"/>
            <a:ext cx="1031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vl="1">
              <a:spcBef>
                <a:spcPct val="20000"/>
              </a:spcBef>
              <a:buClr>
                <a:schemeClr val="tx2"/>
              </a:buClr>
              <a:buSzPct val="50000"/>
              <a:buFont typeface="Wingdings" pitchFamily="2" charset="2"/>
              <a:buChar char="l"/>
              <a:defRPr/>
            </a:pPr>
            <a:r>
              <a:rPr lang="en-US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AS</a:t>
            </a:r>
            <a:endParaRPr lang="ru-RU" sz="1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4648200" y="3124200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AD</a:t>
            </a:r>
            <a:endParaRPr lang="ru-RU" sz="1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5369" name="Rectangle 10"/>
          <p:cNvSpPr>
            <a:spLocks noChangeArrowheads="1"/>
          </p:cNvSpPr>
          <p:nvPr/>
        </p:nvSpPr>
        <p:spPr bwMode="auto">
          <a:xfrm>
            <a:off x="533400" y="4724400"/>
            <a:ext cx="8610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1800"/>
              <a:t>Равновесие в случае пересечения кривых </a:t>
            </a:r>
            <a:r>
              <a:rPr lang="en-US" sz="1800"/>
              <a:t>AD </a:t>
            </a:r>
            <a:r>
              <a:rPr lang="ru-RU" sz="1800"/>
              <a:t>и </a:t>
            </a:r>
            <a:r>
              <a:rPr lang="en-US" sz="1800"/>
              <a:t>AS </a:t>
            </a:r>
            <a:r>
              <a:rPr lang="ru-RU" sz="1800"/>
              <a:t>на </a:t>
            </a:r>
            <a:r>
              <a:rPr lang="ru-RU" sz="1800" b="1"/>
              <a:t>вертикальном (классическом) отрезке </a:t>
            </a:r>
            <a:r>
              <a:rPr lang="ru-RU" sz="1800"/>
              <a:t>означает установление равновесия при потенциально возможном в данных условиях уровне ВВП, т.е. при максимальном использовании производственных ресурсов и отсутствии резервов.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524000"/>
            <a:ext cx="6553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071" name="Group 15"/>
          <p:cNvGraphicFramePr>
            <a:graphicFrameLocks noGrp="1"/>
          </p:cNvGraphicFramePr>
          <p:nvPr/>
        </p:nvGraphicFramePr>
        <p:xfrm>
          <a:off x="685800" y="304800"/>
          <a:ext cx="7924800" cy="609600"/>
        </p:xfrm>
        <a:graphic>
          <a:graphicData uri="http://schemas.openxmlformats.org/drawingml/2006/table">
            <a:tbl>
              <a:tblPr/>
              <a:tblGrid>
                <a:gridCol w="79248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Модель макроэкономического равновесия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alatino Linotype"/>
                          <a:cs typeface="Times New Roman" pitchFamily="18" charset="0"/>
                        </a:rPr>
                        <a:t>«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AD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AS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alatino Linotype"/>
                          <a:cs typeface="Times New Roman" pitchFamily="18" charset="0"/>
                        </a:rPr>
                        <a:t>»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16389" name="Rectangle 14"/>
          <p:cNvSpPr>
            <a:spLocks noChangeArrowheads="1"/>
          </p:cNvSpPr>
          <p:nvPr/>
        </p:nvSpPr>
        <p:spPr bwMode="auto">
          <a:xfrm>
            <a:off x="2549525" y="4008438"/>
            <a:ext cx="1841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800"/>
              <a:t/>
            </a:r>
            <a:br>
              <a:rPr lang="ru-RU" sz="800"/>
            </a:br>
            <a:endParaRPr lang="ru-RU" sz="18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100" smtClean="0"/>
              <a:t> 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09800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- это экзогенное явление, которое вызвало изменение совокупного спроса (предложения) и привело к отклонению производства и занятости от потенциального уровня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228600" y="152400"/>
            <a:ext cx="8534400" cy="15525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400">
                <a:solidFill>
                  <a:srgbClr val="000000"/>
                </a:solidFill>
              </a:rPr>
              <a:t>Резкие изменения совокупного спроса и совокупного предложения, обусловленные внешними причинами, получили название экономических потрясений или «шоков».</a:t>
            </a:r>
            <a:r>
              <a:rPr lang="ru-RU" sz="1600">
                <a:solidFill>
                  <a:srgbClr val="00000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smtClean="0">
                <a:solidFill>
                  <a:srgbClr val="CC0000"/>
                </a:solidFill>
              </a:rPr>
              <a:t>Причины шока предложения: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pPr eaLnBrk="1" hangingPunct="1">
              <a:defRPr/>
            </a:pPr>
            <a:r>
              <a:rPr lang="ru-RU" sz="2500" smtClean="0"/>
              <a:t>- резкие скачки цен на ресурсы</a:t>
            </a:r>
          </a:p>
          <a:p>
            <a:pPr eaLnBrk="1" hangingPunct="1">
              <a:defRPr/>
            </a:pPr>
            <a:r>
              <a:rPr lang="ru-RU" sz="2500" smtClean="0"/>
              <a:t>- стихийные бедствия, приводящие к утрате ресурсов</a:t>
            </a:r>
          </a:p>
          <a:p>
            <a:pPr eaLnBrk="1" hangingPunct="1">
              <a:defRPr/>
            </a:pPr>
            <a:r>
              <a:rPr lang="ru-RU" sz="2500" smtClean="0"/>
              <a:t>- усиление деятельности профсоюзов</a:t>
            </a:r>
          </a:p>
          <a:p>
            <a:pPr eaLnBrk="1" hangingPunct="1">
              <a:defRPr/>
            </a:pPr>
            <a:r>
              <a:rPr lang="ru-RU" sz="2500" smtClean="0"/>
              <a:t>- изменения в законодательстве</a:t>
            </a:r>
          </a:p>
          <a:p>
            <a:pPr eaLnBrk="1" hangingPunct="1">
              <a:defRPr/>
            </a:pPr>
            <a:endParaRPr lang="ru-RU" sz="250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mtClean="0">
                <a:solidFill>
                  <a:srgbClr val="CC0000"/>
                </a:solidFill>
              </a:rPr>
              <a:t>Причины шока спроса:</a:t>
            </a:r>
          </a:p>
          <a:p>
            <a:pPr eaLnBrk="1" hangingPunct="1">
              <a:defRPr/>
            </a:pPr>
            <a:r>
              <a:rPr lang="ru-RU" sz="2500" smtClean="0"/>
              <a:t>- резкие изменения предложения денег и скорости обращения </a:t>
            </a:r>
          </a:p>
          <a:p>
            <a:pPr eaLnBrk="1" hangingPunct="1">
              <a:defRPr/>
            </a:pPr>
            <a:r>
              <a:rPr lang="ru-RU" sz="2500" smtClean="0"/>
              <a:t>- резкие колебания инвестиционного спроса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609600" y="114300"/>
            <a:ext cx="8305800" cy="8223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Clr>
                <a:srgbClr val="000000"/>
              </a:buClr>
              <a:buFontTx/>
              <a:buAutoNum type="arabicPeriod"/>
              <a:tabLst>
                <a:tab pos="331788" algn="l"/>
              </a:tabLst>
            </a:pPr>
            <a:r>
              <a:rPr lang="ru-RU" sz="2400" b="1">
                <a:solidFill>
                  <a:srgbClr val="000000"/>
                </a:solidFill>
              </a:rPr>
              <a:t>Основные модели макроэкономического равновесия</a:t>
            </a:r>
          </a:p>
        </p:txBody>
      </p:sp>
      <p:sp>
        <p:nvSpPr>
          <p:cNvPr id="19459" name="Rectangle 5"/>
          <p:cNvSpPr>
            <a:spLocks noChangeArrowheads="1"/>
          </p:cNvSpPr>
          <p:nvPr/>
        </p:nvSpPr>
        <p:spPr bwMode="auto">
          <a:xfrm>
            <a:off x="228600" y="1143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000"/>
              <a:t>Модели макроэкономического равновесия рассматриваются во всех основных течениях экономической мысли </a:t>
            </a:r>
          </a:p>
        </p:txBody>
      </p:sp>
      <p:sp>
        <p:nvSpPr>
          <p:cNvPr id="19460" name="Rectangle 6"/>
          <p:cNvSpPr>
            <a:spLocks noChangeArrowheads="1"/>
          </p:cNvSpPr>
          <p:nvPr/>
        </p:nvSpPr>
        <p:spPr bwMode="auto">
          <a:xfrm>
            <a:off x="762000" y="2057400"/>
            <a:ext cx="4113213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Clr>
                <a:srgbClr val="CC0000"/>
              </a:buClr>
              <a:buFont typeface="Wingdings" pitchFamily="2" charset="2"/>
              <a:buChar char="v"/>
            </a:pPr>
            <a:r>
              <a:rPr lang="ru-RU" sz="2800" b="1"/>
              <a:t>Франсуа Кенэ</a:t>
            </a:r>
          </a:p>
          <a:p>
            <a:pPr>
              <a:buClr>
                <a:srgbClr val="CC0000"/>
              </a:buClr>
              <a:buFont typeface="Wingdings" pitchFamily="2" charset="2"/>
              <a:buChar char="v"/>
            </a:pPr>
            <a:endParaRPr lang="ru-RU" sz="2800" b="1"/>
          </a:p>
          <a:p>
            <a:pPr>
              <a:buClr>
                <a:srgbClr val="CC0000"/>
              </a:buClr>
              <a:buFont typeface="Wingdings" pitchFamily="2" charset="2"/>
              <a:buChar char="v"/>
            </a:pPr>
            <a:r>
              <a:rPr lang="ru-RU" sz="2800"/>
              <a:t> </a:t>
            </a:r>
            <a:r>
              <a:rPr lang="ru-RU" sz="2800" b="1"/>
              <a:t>Жана-Батиста Сэй </a:t>
            </a:r>
          </a:p>
          <a:p>
            <a:pPr>
              <a:buClr>
                <a:srgbClr val="CC0000"/>
              </a:buClr>
              <a:buFont typeface="Wingdings" pitchFamily="2" charset="2"/>
              <a:buChar char="v"/>
            </a:pPr>
            <a:endParaRPr lang="ru-RU" sz="2800" b="1"/>
          </a:p>
          <a:p>
            <a:pPr>
              <a:buClr>
                <a:srgbClr val="CC0000"/>
              </a:buClr>
              <a:buFont typeface="Wingdings" pitchFamily="2" charset="2"/>
              <a:buChar char="v"/>
            </a:pPr>
            <a:r>
              <a:rPr lang="ru-RU" sz="2800" b="1"/>
              <a:t>Леон Вальрас</a:t>
            </a:r>
            <a:r>
              <a:rPr lang="ru-RU" sz="2800"/>
              <a:t> </a:t>
            </a:r>
          </a:p>
          <a:p>
            <a:pPr>
              <a:buClr>
                <a:srgbClr val="CC0000"/>
              </a:buClr>
              <a:buFont typeface="Wingdings" pitchFamily="2" charset="2"/>
              <a:buChar char="v"/>
            </a:pPr>
            <a:endParaRPr lang="ru-RU" sz="2800"/>
          </a:p>
          <a:p>
            <a:pPr>
              <a:buClr>
                <a:srgbClr val="CC0000"/>
              </a:buClr>
              <a:buFont typeface="Wingdings" pitchFamily="2" charset="2"/>
              <a:buChar char="v"/>
            </a:pPr>
            <a:r>
              <a:rPr lang="ru-RU" sz="2800" b="1"/>
              <a:t>Василия Леонтьева</a:t>
            </a:r>
            <a:r>
              <a:rPr lang="ru-RU" sz="2800"/>
              <a:t> </a:t>
            </a:r>
          </a:p>
          <a:p>
            <a:pPr>
              <a:buClr>
                <a:srgbClr val="CC0000"/>
              </a:buClr>
              <a:buFont typeface="Wingdings" pitchFamily="2" charset="2"/>
              <a:buChar char="v"/>
            </a:pPr>
            <a:endParaRPr lang="ru-RU" sz="2800"/>
          </a:p>
          <a:p>
            <a:pPr>
              <a:buClr>
                <a:srgbClr val="CC0000"/>
              </a:buClr>
              <a:buFont typeface="Wingdings" pitchFamily="2" charset="2"/>
              <a:buChar char="v"/>
            </a:pPr>
            <a:r>
              <a:rPr lang="ru-RU" sz="2800" b="1"/>
              <a:t>К. Маркса</a:t>
            </a:r>
            <a:r>
              <a:rPr lang="ru-RU" sz="2800"/>
              <a:t> </a:t>
            </a:r>
          </a:p>
          <a:p>
            <a:pPr>
              <a:buClr>
                <a:srgbClr val="CC0000"/>
              </a:buClr>
              <a:buFont typeface="Wingdings" pitchFamily="2" charset="2"/>
              <a:buChar char="v"/>
            </a:pPr>
            <a:endParaRPr lang="ru-RU" sz="2800"/>
          </a:p>
        </p:txBody>
      </p:sp>
      <p:sp>
        <p:nvSpPr>
          <p:cNvPr id="19461" name="Rectangle 12"/>
          <p:cNvSpPr>
            <a:spLocks noChangeArrowheads="1"/>
          </p:cNvSpPr>
          <p:nvPr/>
        </p:nvSpPr>
        <p:spPr bwMode="auto">
          <a:xfrm>
            <a:off x="133350" y="239713"/>
            <a:ext cx="382588" cy="51911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CC0000"/>
                </a:solidFill>
              </a:rPr>
              <a:t>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2006</Words>
  <PresentationFormat>Экран (4:3)</PresentationFormat>
  <Paragraphs>298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Office Theme</vt:lpstr>
      <vt:lpstr>Общее макроэкономическое равновесие.  Модель AD-AS</vt:lpstr>
      <vt:lpstr>Вопрос 1. Понятие и виды  макроэкономического равновесия</vt:lpstr>
      <vt:lpstr>Виды макроэкономического равновесия</vt:lpstr>
      <vt:lpstr>Вопрос 2. Модель  совокупного  спроса</vt:lpstr>
      <vt:lpstr>Модель  совокупного  спроса</vt:lpstr>
      <vt:lpstr>Слайд 6</vt:lpstr>
      <vt:lpstr>Вопрос 3. Модель  совокупного  предложения</vt:lpstr>
      <vt:lpstr>Модель  совокупного  предложения</vt:lpstr>
      <vt:lpstr>Модель  совокупного  предложения</vt:lpstr>
      <vt:lpstr>Слайд 10</vt:lpstr>
      <vt:lpstr>Слайд 11</vt:lpstr>
      <vt:lpstr>Слайд 12</vt:lpstr>
      <vt:lpstr>Тема  Макроэкономическое равновесие</vt:lpstr>
      <vt:lpstr>Слайд 14</vt:lpstr>
      <vt:lpstr>Совокупный спрос, его кривая и факторы его определяющие</vt:lpstr>
      <vt:lpstr>График AD – кривая совокупного спроса</vt:lpstr>
      <vt:lpstr>Причины отрицательного наклона кривой AD</vt:lpstr>
      <vt:lpstr>Слайд 18</vt:lpstr>
      <vt:lpstr>Наряду с ценовыми на совокупный спрос оказывают влияние неценовые факторы, которые  приводит к смещению кривой AD вправо или влево.. </vt:lpstr>
      <vt:lpstr>Слайд 20</vt:lpstr>
      <vt:lpstr>Кривая совокупного предложения - AS</vt:lpstr>
      <vt:lpstr>Т.О. конечная кривая совокупного предложения</vt:lpstr>
      <vt:lpstr>Неценовые факторы, сдвигающие кривую AS влево или вправо:</vt:lpstr>
      <vt:lpstr> Макроэкономическое равновесие</vt:lpstr>
      <vt:lpstr>Слайд 25</vt:lpstr>
      <vt:lpstr>Слайд 26</vt:lpstr>
      <vt:lpstr> </vt:lpstr>
      <vt:lpstr>Причины шока предложения: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Общее макроэкономическое равновесие.  Модель AD-AS</dc:title>
  <dc:creator>Алия Кабдулшарипова</dc:creator>
  <cp:lastModifiedBy>User</cp:lastModifiedBy>
  <cp:revision>2</cp:revision>
  <dcterms:created xsi:type="dcterms:W3CDTF">2022-08-24T16:09:25Z</dcterms:created>
  <dcterms:modified xsi:type="dcterms:W3CDTF">2022-08-25T14:51:37Z</dcterms:modified>
</cp:coreProperties>
</file>